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activeX/activeX2.bin" ContentType="application/vnd.ms-office.activeX"/>
  <Override PartName="/ppt/activeX/activeX2.xml" ContentType="application/vnd.ms-office.activeX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7"/>
  </p:notesMasterIdLst>
  <p:sldIdLst>
    <p:sldId id="256" r:id="rId4"/>
    <p:sldId id="257" r:id="rId5"/>
    <p:sldId id="288" r:id="rId6"/>
    <p:sldId id="290" r:id="rId7"/>
    <p:sldId id="289" r:id="rId8"/>
    <p:sldId id="258" r:id="rId9"/>
    <p:sldId id="263" r:id="rId10"/>
    <p:sldId id="264" r:id="rId11"/>
    <p:sldId id="265" r:id="rId12"/>
    <p:sldId id="292" r:id="rId13"/>
    <p:sldId id="266" r:id="rId14"/>
    <p:sldId id="268" r:id="rId15"/>
    <p:sldId id="269" r:id="rId16"/>
    <p:sldId id="293" r:id="rId17"/>
    <p:sldId id="294" r:id="rId18"/>
    <p:sldId id="295" r:id="rId19"/>
    <p:sldId id="270" r:id="rId20"/>
    <p:sldId id="271" r:id="rId21"/>
    <p:sldId id="275" r:id="rId22"/>
    <p:sldId id="276" r:id="rId23"/>
    <p:sldId id="281" r:id="rId24"/>
    <p:sldId id="282" r:id="rId25"/>
    <p:sldId id="284" r:id="rId2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52" d="100"/>
          <a:sy n="52" d="100"/>
        </p:scale>
        <p:origin x="-96" y="-360"/>
      </p:cViewPr>
      <p:guideLst>
        <p:guide orient="horz" pos="2185"/>
        <p:guide pos="28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6866" name="页眉占位符 3686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altLang="en-US" sz="1200" dirty="0"/>
          </a:p>
        </p:txBody>
      </p:sp>
      <p:sp>
        <p:nvSpPr>
          <p:cNvPr id="36867" name="日期占位符 36866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dirty="0"/>
          </a:p>
        </p:txBody>
      </p:sp>
      <p:sp>
        <p:nvSpPr>
          <p:cNvPr id="36868" name="幻灯片图像占位符 36867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6869" name="文本占位符 36868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6870" name="页脚占位符 36869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zh-CN" altLang="en-US" sz="1200" dirty="0"/>
          </a:p>
        </p:txBody>
      </p:sp>
      <p:sp>
        <p:nvSpPr>
          <p:cNvPr id="36871" name="灯片编号占位符 36870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2.wmf"/><Relationship Id="rId1" Type="http://schemas.openxmlformats.org/officeDocument/2006/relationships/control" Target="../activeX/activeX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4.vml"/><Relationship Id="rId7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slide" Target="slide19.xml"/><Relationship Id="rId4" Type="http://schemas.openxmlformats.org/officeDocument/2006/relationships/image" Target="../media/image3.GIF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GIF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GIF"/><Relationship Id="rId1" Type="http://schemas.openxmlformats.org/officeDocument/2006/relationships/image" Target="../media/image1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8.jpeg"/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wmf"/><Relationship Id="rId2" Type="http://schemas.openxmlformats.org/officeDocument/2006/relationships/control" Target="../activeX/activeX1.xml"/><Relationship Id="rId1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9" name="Text Box 7"/>
          <p:cNvSpPr txBox="1"/>
          <p:nvPr/>
        </p:nvSpPr>
        <p:spPr>
          <a:xfrm>
            <a:off x="-49530" y="2232978"/>
            <a:ext cx="9144000" cy="1431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4400" dirty="0">
                <a:solidFill>
                  <a:srgbClr val="000000"/>
                </a:solidFill>
                <a:latin typeface="Times New Roman" panose="02020603050405020304" pitchFamily="18" charset="0"/>
              </a:rPr>
              <a:t>13.3</a:t>
            </a:r>
            <a:r>
              <a:rPr lang="en-US" altLang="zh-CN" sz="4400" b="1" dirty="0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4400" b="1" dirty="0">
                <a:solidFill>
                  <a:srgbClr val="000000"/>
                </a:solidFill>
                <a:latin typeface="宋体" panose="02010600030101010101" pitchFamily="2" charset="-122"/>
              </a:rPr>
              <a:t>等腰三角形</a:t>
            </a:r>
            <a:br>
              <a:rPr lang="zh-CN" altLang="en-US" sz="4400" b="1" dirty="0">
                <a:solidFill>
                  <a:srgbClr val="000000"/>
                </a:solidFill>
                <a:latin typeface="宋体" panose="02010600030101010101" pitchFamily="2" charset="-122"/>
              </a:rPr>
            </a:br>
            <a:r>
              <a:rPr lang="zh-CN" altLang="en-US" sz="4400" b="1" dirty="0">
                <a:solidFill>
                  <a:srgbClr val="000000"/>
                </a:solidFill>
                <a:latin typeface="宋体" panose="02010600030101010101" pitchFamily="2" charset="-122"/>
              </a:rPr>
              <a:t> （第</a:t>
            </a:r>
            <a:r>
              <a:rPr lang="en-US" altLang="zh-CN" sz="4400" dirty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4400" b="1" dirty="0">
                <a:solidFill>
                  <a:srgbClr val="000000"/>
                </a:solidFill>
                <a:latin typeface="宋体" panose="02010600030101010101" pitchFamily="2" charset="-122"/>
              </a:rPr>
              <a:t>课时）</a:t>
            </a:r>
            <a:endParaRPr lang="en-US" altLang="x-none" sz="44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2"/>
          <p:cNvSpPr/>
          <p:nvPr/>
        </p:nvSpPr>
        <p:spPr>
          <a:xfrm>
            <a:off x="378778" y="1125538"/>
            <a:ext cx="5761037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华文新魏" pitchFamily="2" charset="-122"/>
                <a:ea typeface="楷体_GB2312" pitchFamily="49" charset="-122"/>
              </a:rPr>
              <a:t>已知： 如图，在</a:t>
            </a:r>
            <a:r>
              <a:rPr lang="en-US" altLang="zh-CN" sz="2800" b="1" dirty="0">
                <a:latin typeface="华文新魏" pitchFamily="2" charset="-122"/>
                <a:ea typeface="楷体_GB2312" pitchFamily="49" charset="-122"/>
              </a:rPr>
              <a:t>△ABC</a:t>
            </a:r>
            <a:r>
              <a:rPr lang="zh-CN" altLang="en-US" sz="2800" b="1" dirty="0">
                <a:latin typeface="华文新魏" pitchFamily="2" charset="-122"/>
                <a:ea typeface="楷体_GB2312" pitchFamily="49" charset="-122"/>
              </a:rPr>
              <a:t>中，</a:t>
            </a:r>
            <a:r>
              <a:rPr lang="en-US" altLang="zh-CN" sz="2800" b="1" dirty="0">
                <a:latin typeface="华文新魏" pitchFamily="2" charset="-122"/>
                <a:ea typeface="楷体_GB2312" pitchFamily="49" charset="-122"/>
              </a:rPr>
              <a:t>AB=AC.</a:t>
            </a:r>
            <a:endParaRPr lang="en-US" altLang="zh-CN" sz="2800" b="1" dirty="0">
              <a:latin typeface="华文新魏" pitchFamily="2" charset="-122"/>
              <a:ea typeface="楷体_GB2312" pitchFamily="49" charset="-122"/>
            </a:endParaRPr>
          </a:p>
          <a:p>
            <a:r>
              <a:rPr lang="zh-CN" altLang="en-US" sz="2800" b="1" dirty="0">
                <a:latin typeface="华文新魏" pitchFamily="2" charset="-122"/>
                <a:ea typeface="楷体_GB2312" pitchFamily="49" charset="-122"/>
              </a:rPr>
              <a:t>求证： </a:t>
            </a:r>
            <a:r>
              <a:rPr lang="en-US" altLang="zh-CN" sz="2800" b="1" dirty="0">
                <a:latin typeface="华文新魏" pitchFamily="2" charset="-122"/>
                <a:ea typeface="楷体_GB2312" pitchFamily="49" charset="-122"/>
                <a:sym typeface="Symbol" panose="05050102010706020507" pitchFamily="18" charset="2"/>
              </a:rPr>
              <a:t>∠</a:t>
            </a:r>
            <a:r>
              <a:rPr lang="en-US" altLang="zh-CN" sz="2800" b="1" dirty="0">
                <a:latin typeface="华文新魏" pitchFamily="2" charset="-122"/>
                <a:ea typeface="楷体_GB2312" pitchFamily="49" charset="-122"/>
              </a:rPr>
              <a:t>B= </a:t>
            </a:r>
            <a:r>
              <a:rPr lang="en-US" altLang="zh-CN" sz="2800" b="1" dirty="0">
                <a:latin typeface="华文新魏" pitchFamily="2" charset="-122"/>
                <a:ea typeface="楷体_GB2312" pitchFamily="49" charset="-122"/>
                <a:sym typeface="Symbol" panose="05050102010706020507" pitchFamily="18" charset="2"/>
              </a:rPr>
              <a:t>∠</a:t>
            </a:r>
            <a:r>
              <a:rPr lang="en-US" altLang="zh-CN" sz="2800" b="1" dirty="0">
                <a:latin typeface="华文新魏" pitchFamily="2" charset="-122"/>
                <a:ea typeface="楷体_GB2312" pitchFamily="49" charset="-122"/>
              </a:rPr>
              <a:t>C.</a:t>
            </a:r>
            <a:endParaRPr lang="en-US" altLang="zh-CN" sz="2800" b="1" dirty="0">
              <a:latin typeface="华文新魏" pitchFamily="2" charset="-122"/>
              <a:ea typeface="楷体_GB2312" pitchFamily="49" charset="-122"/>
            </a:endParaRPr>
          </a:p>
        </p:txBody>
      </p:sp>
      <p:grpSp>
        <p:nvGrpSpPr>
          <p:cNvPr id="15363" name="Group 3"/>
          <p:cNvGrpSpPr/>
          <p:nvPr/>
        </p:nvGrpSpPr>
        <p:grpSpPr>
          <a:xfrm>
            <a:off x="6372225" y="1125538"/>
            <a:ext cx="2163763" cy="2752725"/>
            <a:chOff x="0" y="0"/>
            <a:chExt cx="1363" cy="1784"/>
          </a:xfrm>
        </p:grpSpPr>
        <p:sp>
          <p:nvSpPr>
            <p:cNvPr id="15364" name="AutoShape 4"/>
            <p:cNvSpPr/>
            <p:nvPr/>
          </p:nvSpPr>
          <p:spPr>
            <a:xfrm>
              <a:off x="196" y="240"/>
              <a:ext cx="960" cy="1313"/>
            </a:xfrm>
            <a:prstGeom prst="triangle">
              <a:avLst>
                <a:gd name="adj" fmla="val 50000"/>
              </a:avLst>
            </a:prstGeom>
            <a:noFill/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sz="14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5365" name="Text Box 5"/>
            <p:cNvSpPr txBox="1"/>
            <p:nvPr/>
          </p:nvSpPr>
          <p:spPr>
            <a:xfrm>
              <a:off x="565" y="0"/>
              <a:ext cx="255" cy="2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2400" b="1" dirty="0">
                  <a:latin typeface="Times New Roman" panose="02020603050405020304" pitchFamily="18" charset="0"/>
                </a:rPr>
                <a:t>A</a:t>
              </a:r>
              <a:endParaRPr lang="en-US" altLang="zh-CN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15366" name="Text Box 6"/>
            <p:cNvSpPr txBox="1"/>
            <p:nvPr/>
          </p:nvSpPr>
          <p:spPr>
            <a:xfrm>
              <a:off x="0" y="1488"/>
              <a:ext cx="244" cy="2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2400" b="1" dirty="0">
                  <a:latin typeface="Times New Roman" panose="02020603050405020304" pitchFamily="18" charset="0"/>
                </a:rPr>
                <a:t>B</a:t>
              </a:r>
              <a:endParaRPr lang="en-US" altLang="zh-CN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15367" name="Text Box 7"/>
            <p:cNvSpPr txBox="1"/>
            <p:nvPr/>
          </p:nvSpPr>
          <p:spPr>
            <a:xfrm>
              <a:off x="1108" y="1488"/>
              <a:ext cx="255" cy="2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2400" b="1" dirty="0">
                  <a:latin typeface="Times New Roman" panose="02020603050405020304" pitchFamily="18" charset="0"/>
                </a:rPr>
                <a:t>C</a:t>
              </a:r>
              <a:endParaRPr lang="en-US" altLang="zh-CN" sz="2400" b="1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9465" name="Line 9"/>
          <p:cNvSpPr/>
          <p:nvPr/>
        </p:nvSpPr>
        <p:spPr>
          <a:xfrm>
            <a:off x="7451725" y="1484313"/>
            <a:ext cx="0" cy="2016125"/>
          </a:xfrm>
          <a:prstGeom prst="line">
            <a:avLst/>
          </a:prstGeom>
          <a:ln w="28575" cap="flat" cmpd="sng">
            <a:solidFill>
              <a:srgbClr val="000099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19466" name="Text Box 10"/>
          <p:cNvSpPr txBox="1"/>
          <p:nvPr/>
        </p:nvSpPr>
        <p:spPr>
          <a:xfrm>
            <a:off x="7283450" y="3449638"/>
            <a:ext cx="40481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D</a:t>
            </a:r>
            <a:endParaRPr lang="en-US" altLang="zh-CN" sz="2400" b="1" dirty="0">
              <a:solidFill>
                <a:srgbClr val="0000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71" name="Text Box 11"/>
          <p:cNvSpPr txBox="1"/>
          <p:nvPr/>
        </p:nvSpPr>
        <p:spPr>
          <a:xfrm>
            <a:off x="379095" y="2327910"/>
            <a:ext cx="125095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证明：</a:t>
            </a:r>
            <a:endParaRPr lang="zh-CN" altLang="en-US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9468" name="Text Box 12"/>
          <p:cNvSpPr txBox="1"/>
          <p:nvPr/>
        </p:nvSpPr>
        <p:spPr>
          <a:xfrm>
            <a:off x="1210945" y="2327910"/>
            <a:ext cx="54721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 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作顶角的平分线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AD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，则</a:t>
            </a:r>
            <a:r>
              <a:rPr lang="en-US" altLang="zh-CN" sz="2800" b="1" dirty="0">
                <a:solidFill>
                  <a:srgbClr val="000099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1=</a:t>
            </a:r>
            <a:r>
              <a:rPr lang="en-US" altLang="zh-CN" sz="2800" b="1" dirty="0">
                <a:solidFill>
                  <a:srgbClr val="000099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2</a:t>
            </a:r>
            <a:endParaRPr lang="en-US" altLang="zh-CN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9469" name="Text Box 13"/>
          <p:cNvSpPr txBox="1"/>
          <p:nvPr/>
        </p:nvSpPr>
        <p:spPr>
          <a:xfrm>
            <a:off x="1258888" y="3522028"/>
            <a:ext cx="2708275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AB=AC  ( 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已知 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)</a:t>
            </a:r>
            <a:endParaRPr lang="en-US" altLang="zh-CN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9470" name="Text Box 14"/>
          <p:cNvSpPr txBox="1"/>
          <p:nvPr/>
        </p:nvSpPr>
        <p:spPr>
          <a:xfrm>
            <a:off x="1231583" y="4040823"/>
            <a:ext cx="2763837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rgbClr val="000099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1=</a:t>
            </a:r>
            <a:r>
              <a:rPr lang="en-US" altLang="zh-CN" sz="2800" b="1" dirty="0">
                <a:solidFill>
                  <a:srgbClr val="000099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2 ( 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已作 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)</a:t>
            </a:r>
            <a:endParaRPr lang="en-US" altLang="zh-CN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9471" name="Text Box 15"/>
          <p:cNvSpPr txBox="1"/>
          <p:nvPr/>
        </p:nvSpPr>
        <p:spPr>
          <a:xfrm>
            <a:off x="1225550" y="4606925"/>
            <a:ext cx="2967038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AD=AD (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公共边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) </a:t>
            </a:r>
            <a:endParaRPr lang="en-US" altLang="zh-CN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9472" name="Rectangle 16"/>
          <p:cNvSpPr/>
          <p:nvPr/>
        </p:nvSpPr>
        <p:spPr>
          <a:xfrm>
            <a:off x="564515" y="5209858"/>
            <a:ext cx="412877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∴ △ABD≌△ACD (SAS).</a:t>
            </a:r>
            <a:endParaRPr lang="en-US" altLang="zh-CN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9473" name="Text Box 17"/>
          <p:cNvSpPr txBox="1"/>
          <p:nvPr/>
        </p:nvSpPr>
        <p:spPr>
          <a:xfrm>
            <a:off x="571183" y="5811838"/>
            <a:ext cx="662559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∴ ∠B=∠C (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全等三角形的对应角相等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).</a:t>
            </a:r>
            <a:endParaRPr lang="en-US" altLang="zh-CN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9474" name="AutoShape 18"/>
          <p:cNvSpPr/>
          <p:nvPr/>
        </p:nvSpPr>
        <p:spPr>
          <a:xfrm>
            <a:off x="1106488" y="3805555"/>
            <a:ext cx="152400" cy="990600"/>
          </a:xfrm>
          <a:prstGeom prst="leftBrace">
            <a:avLst>
              <a:gd name="adj1" fmla="val 54166"/>
              <a:gd name="adj2" fmla="val 50000"/>
            </a:avLst>
          </a:prstGeom>
          <a:noFill/>
          <a:ln w="38100" cap="flat" cmpd="sng">
            <a:solidFill>
              <a:srgbClr val="0000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sz="1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79" name="Text Box 19"/>
          <p:cNvSpPr txBox="1"/>
          <p:nvPr/>
        </p:nvSpPr>
        <p:spPr>
          <a:xfrm>
            <a:off x="1336040" y="366395"/>
            <a:ext cx="579882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方法一：作顶角的平分线</a:t>
            </a:r>
            <a:endParaRPr lang="zh-CN" altLang="en-US" sz="4000" b="1" dirty="0">
              <a:solidFill>
                <a:srgbClr val="FF33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9476" name="Rectangle 20"/>
          <p:cNvSpPr/>
          <p:nvPr/>
        </p:nvSpPr>
        <p:spPr>
          <a:xfrm>
            <a:off x="564198" y="2930525"/>
            <a:ext cx="304863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在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△ABD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和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△ACD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中</a:t>
            </a:r>
            <a:endParaRPr lang="zh-CN" altLang="en-US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9477" name="Text Box 21"/>
          <p:cNvSpPr txBox="1"/>
          <p:nvPr/>
        </p:nvSpPr>
        <p:spPr>
          <a:xfrm>
            <a:off x="7210425" y="1870075"/>
            <a:ext cx="311150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b="1" dirty="0">
                <a:latin typeface="Times New Roman" panose="02020603050405020304" pitchFamily="18" charset="0"/>
              </a:rPr>
              <a:t>1</a:t>
            </a:r>
            <a:endParaRPr lang="en-US" altLang="zh-CN" sz="2000" b="1" dirty="0">
              <a:latin typeface="Times New Roman" panose="02020603050405020304" pitchFamily="18" charset="0"/>
            </a:endParaRPr>
          </a:p>
        </p:txBody>
      </p:sp>
      <p:sp>
        <p:nvSpPr>
          <p:cNvPr id="19478" name="Text Box 22"/>
          <p:cNvSpPr txBox="1"/>
          <p:nvPr/>
        </p:nvSpPr>
        <p:spPr>
          <a:xfrm>
            <a:off x="7381875" y="1876425"/>
            <a:ext cx="311150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b="1" dirty="0">
                <a:latin typeface="Times New Roman" panose="02020603050405020304" pitchFamily="18" charset="0"/>
              </a:rPr>
              <a:t>2</a:t>
            </a:r>
            <a:endParaRPr lang="en-US" altLang="zh-CN" sz="20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4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/>
      <p:bldP spid="19468" grpId="0"/>
      <p:bldP spid="19469" grpId="0"/>
      <p:bldP spid="19470" grpId="0"/>
      <p:bldP spid="19471" grpId="0"/>
      <p:bldP spid="19472" grpId="0"/>
      <p:bldP spid="19473" grpId="0"/>
      <p:bldP spid="19474" grpId="0" bldLvl="0" animBg="1"/>
      <p:bldP spid="19476" grpId="0"/>
      <p:bldP spid="19477" grpId="0"/>
      <p:bldP spid="1947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2"/>
          <p:cNvSpPr txBox="1"/>
          <p:nvPr/>
        </p:nvSpPr>
        <p:spPr>
          <a:xfrm>
            <a:off x="179388" y="765175"/>
            <a:ext cx="82804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sz="2800" b="1" dirty="0">
              <a:solidFill>
                <a:srgbClr val="0033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4339" name="Rectangle 3"/>
          <p:cNvSpPr/>
          <p:nvPr/>
        </p:nvSpPr>
        <p:spPr>
          <a:xfrm>
            <a:off x="395288" y="1125538"/>
            <a:ext cx="5761037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华文新魏" pitchFamily="2" charset="-122"/>
                <a:ea typeface="楷体_GB2312" pitchFamily="49" charset="-122"/>
              </a:rPr>
              <a:t>已知： 如图，在</a:t>
            </a:r>
            <a:r>
              <a:rPr lang="en-US" altLang="zh-CN" sz="2800" b="1" dirty="0">
                <a:latin typeface="华文新魏" pitchFamily="2" charset="-122"/>
                <a:ea typeface="楷体_GB2312" pitchFamily="49" charset="-122"/>
              </a:rPr>
              <a:t>△ABC</a:t>
            </a:r>
            <a:r>
              <a:rPr lang="zh-CN" altLang="en-US" sz="2800" b="1" dirty="0">
                <a:latin typeface="华文新魏" pitchFamily="2" charset="-122"/>
                <a:ea typeface="楷体_GB2312" pitchFamily="49" charset="-122"/>
              </a:rPr>
              <a:t>中，</a:t>
            </a:r>
            <a:r>
              <a:rPr lang="en-US" altLang="zh-CN" sz="2800" b="1" dirty="0">
                <a:latin typeface="华文新魏" pitchFamily="2" charset="-122"/>
                <a:ea typeface="楷体_GB2312" pitchFamily="49" charset="-122"/>
              </a:rPr>
              <a:t>AB=AC.</a:t>
            </a:r>
            <a:endParaRPr lang="en-US" altLang="zh-CN" sz="2800" b="1" dirty="0">
              <a:latin typeface="华文新魏" pitchFamily="2" charset="-122"/>
              <a:ea typeface="楷体_GB2312" pitchFamily="49" charset="-122"/>
            </a:endParaRPr>
          </a:p>
          <a:p>
            <a:r>
              <a:rPr lang="zh-CN" altLang="en-US" sz="2800" b="1" dirty="0">
                <a:latin typeface="华文新魏" pitchFamily="2" charset="-122"/>
                <a:ea typeface="楷体_GB2312" pitchFamily="49" charset="-122"/>
              </a:rPr>
              <a:t>求证： </a:t>
            </a:r>
            <a:r>
              <a:rPr lang="en-US" altLang="zh-CN" sz="2800" b="1" dirty="0">
                <a:latin typeface="华文新魏" pitchFamily="2" charset="-122"/>
                <a:ea typeface="楷体_GB2312" pitchFamily="49" charset="-122"/>
                <a:sym typeface="Symbol" panose="05050102010706020507" pitchFamily="18" charset="2"/>
              </a:rPr>
              <a:t>∠</a:t>
            </a:r>
            <a:r>
              <a:rPr lang="en-US" altLang="zh-CN" sz="2800" b="1" dirty="0">
                <a:latin typeface="华文新魏" pitchFamily="2" charset="-122"/>
                <a:ea typeface="楷体_GB2312" pitchFamily="49" charset="-122"/>
              </a:rPr>
              <a:t>B=</a:t>
            </a:r>
            <a:r>
              <a:rPr lang="en-US" altLang="zh-CN" sz="2800" b="1" dirty="0">
                <a:latin typeface="华文新魏" pitchFamily="2" charset="-122"/>
                <a:ea typeface="楷体_GB2312" pitchFamily="49" charset="-122"/>
                <a:sym typeface="Symbol" panose="05050102010706020507" pitchFamily="18" charset="2"/>
              </a:rPr>
              <a:t>∠</a:t>
            </a:r>
            <a:r>
              <a:rPr lang="en-US" altLang="zh-CN" sz="2800" b="1" dirty="0">
                <a:latin typeface="华文新魏" pitchFamily="2" charset="-122"/>
                <a:ea typeface="楷体_GB2312" pitchFamily="49" charset="-122"/>
              </a:rPr>
              <a:t>C.</a:t>
            </a:r>
            <a:endParaRPr lang="en-US" altLang="zh-CN" sz="2800" b="1" dirty="0">
              <a:latin typeface="华文新魏" pitchFamily="2" charset="-122"/>
              <a:ea typeface="楷体_GB2312" pitchFamily="49" charset="-122"/>
            </a:endParaRPr>
          </a:p>
        </p:txBody>
      </p:sp>
      <p:grpSp>
        <p:nvGrpSpPr>
          <p:cNvPr id="14340" name="Group 4"/>
          <p:cNvGrpSpPr/>
          <p:nvPr/>
        </p:nvGrpSpPr>
        <p:grpSpPr>
          <a:xfrm>
            <a:off x="6372225" y="1125538"/>
            <a:ext cx="2163763" cy="2752725"/>
            <a:chOff x="0" y="0"/>
            <a:chExt cx="1363" cy="1784"/>
          </a:xfrm>
        </p:grpSpPr>
        <p:sp>
          <p:nvSpPr>
            <p:cNvPr id="14341" name="AutoShape 5"/>
            <p:cNvSpPr/>
            <p:nvPr/>
          </p:nvSpPr>
          <p:spPr>
            <a:xfrm>
              <a:off x="196" y="240"/>
              <a:ext cx="960" cy="1313"/>
            </a:xfrm>
            <a:prstGeom prst="triangle">
              <a:avLst>
                <a:gd name="adj" fmla="val 50000"/>
              </a:avLst>
            </a:prstGeom>
            <a:noFill/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sz="14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4342" name="Text Box 6"/>
            <p:cNvSpPr txBox="1"/>
            <p:nvPr/>
          </p:nvSpPr>
          <p:spPr>
            <a:xfrm>
              <a:off x="565" y="0"/>
              <a:ext cx="255" cy="2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2400" b="1" dirty="0">
                  <a:latin typeface="Times New Roman" panose="02020603050405020304" pitchFamily="18" charset="0"/>
                </a:rPr>
                <a:t>A</a:t>
              </a:r>
              <a:endParaRPr lang="en-US" altLang="zh-CN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14343" name="Text Box 7"/>
            <p:cNvSpPr txBox="1"/>
            <p:nvPr/>
          </p:nvSpPr>
          <p:spPr>
            <a:xfrm>
              <a:off x="0" y="1488"/>
              <a:ext cx="244" cy="2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2400" b="1" dirty="0">
                  <a:latin typeface="Times New Roman" panose="02020603050405020304" pitchFamily="18" charset="0"/>
                </a:rPr>
                <a:t>B</a:t>
              </a:r>
              <a:endParaRPr lang="en-US" altLang="zh-CN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14344" name="Text Box 8"/>
            <p:cNvSpPr txBox="1"/>
            <p:nvPr/>
          </p:nvSpPr>
          <p:spPr>
            <a:xfrm>
              <a:off x="1108" y="1488"/>
              <a:ext cx="255" cy="2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2400" b="1" dirty="0">
                  <a:latin typeface="Times New Roman" panose="02020603050405020304" pitchFamily="18" charset="0"/>
                </a:rPr>
                <a:t>C</a:t>
              </a:r>
              <a:endParaRPr lang="en-US" altLang="zh-CN" sz="2400" b="1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8442" name="Line 10"/>
          <p:cNvSpPr/>
          <p:nvPr/>
        </p:nvSpPr>
        <p:spPr>
          <a:xfrm>
            <a:off x="7451725" y="1484313"/>
            <a:ext cx="0" cy="2016125"/>
          </a:xfrm>
          <a:prstGeom prst="line">
            <a:avLst/>
          </a:prstGeom>
          <a:ln w="28575" cap="flat" cmpd="sng">
            <a:solidFill>
              <a:srgbClr val="000099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18443" name="Text Box 11"/>
          <p:cNvSpPr txBox="1"/>
          <p:nvPr/>
        </p:nvSpPr>
        <p:spPr>
          <a:xfrm>
            <a:off x="7283450" y="3449638"/>
            <a:ext cx="40481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D</a:t>
            </a:r>
            <a:endParaRPr lang="en-US" altLang="zh-CN" sz="2400" b="1" dirty="0">
              <a:solidFill>
                <a:srgbClr val="0000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48" name="Text Box 12"/>
          <p:cNvSpPr txBox="1"/>
          <p:nvPr/>
        </p:nvSpPr>
        <p:spPr>
          <a:xfrm>
            <a:off x="315595" y="2317750"/>
            <a:ext cx="125095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证明：</a:t>
            </a:r>
            <a:endParaRPr lang="zh-CN" altLang="en-US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8445" name="Text Box 13"/>
          <p:cNvSpPr txBox="1"/>
          <p:nvPr/>
        </p:nvSpPr>
        <p:spPr>
          <a:xfrm>
            <a:off x="1116330" y="2317750"/>
            <a:ext cx="50403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 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作底边的中线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AD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，则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BD=CD</a:t>
            </a:r>
            <a:endParaRPr lang="en-US" altLang="zh-CN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8446" name="Text Box 14"/>
          <p:cNvSpPr txBox="1"/>
          <p:nvPr/>
        </p:nvSpPr>
        <p:spPr>
          <a:xfrm>
            <a:off x="1258888" y="3500438"/>
            <a:ext cx="2708275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AB=AC  ( 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已知 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)</a:t>
            </a:r>
            <a:endParaRPr lang="en-US" altLang="zh-CN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8447" name="Text Box 15"/>
          <p:cNvSpPr txBox="1"/>
          <p:nvPr/>
        </p:nvSpPr>
        <p:spPr>
          <a:xfrm>
            <a:off x="1258888" y="4019550"/>
            <a:ext cx="2668587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BD=CD ( </a:t>
            </a:r>
            <a:r>
              <a:rPr lang="zh-CN" altLang="en-US" sz="2800" b="1" dirty="0">
                <a:solidFill>
                  <a:srgbClr val="C00000"/>
                </a:solidFill>
                <a:latin typeface="华文新魏" pitchFamily="2" charset="-122"/>
                <a:ea typeface="楷体_GB2312" pitchFamily="49" charset="-122"/>
              </a:rPr>
              <a:t>已作 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)</a:t>
            </a:r>
            <a:endParaRPr lang="en-US" altLang="zh-CN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8448" name="Text Box 16"/>
          <p:cNvSpPr txBox="1"/>
          <p:nvPr/>
        </p:nvSpPr>
        <p:spPr>
          <a:xfrm>
            <a:off x="1278890" y="4475480"/>
            <a:ext cx="2967038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AD=AD (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公共边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) </a:t>
            </a:r>
            <a:endParaRPr lang="en-US" altLang="zh-CN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8449" name="Rectangle 17"/>
          <p:cNvSpPr/>
          <p:nvPr/>
        </p:nvSpPr>
        <p:spPr>
          <a:xfrm>
            <a:off x="659130" y="5065078"/>
            <a:ext cx="44881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∴ △ABD ≌ △ACD (SSS).</a:t>
            </a:r>
            <a:endParaRPr lang="en-US" altLang="zh-CN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8450" name="Text Box 18"/>
          <p:cNvSpPr txBox="1"/>
          <p:nvPr/>
        </p:nvSpPr>
        <p:spPr>
          <a:xfrm>
            <a:off x="658813" y="5731828"/>
            <a:ext cx="662559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∴ ∠B=∠C (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全等三角形的对应角相等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).</a:t>
            </a:r>
            <a:endParaRPr lang="en-US" altLang="zh-CN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8451" name="AutoShape 19"/>
          <p:cNvSpPr/>
          <p:nvPr/>
        </p:nvSpPr>
        <p:spPr>
          <a:xfrm>
            <a:off x="1126173" y="3783965"/>
            <a:ext cx="152400" cy="990600"/>
          </a:xfrm>
          <a:prstGeom prst="leftBrace">
            <a:avLst>
              <a:gd name="adj1" fmla="val 54166"/>
              <a:gd name="adj2" fmla="val 50000"/>
            </a:avLst>
          </a:prstGeom>
          <a:noFill/>
          <a:ln w="38100" cap="flat" cmpd="sng">
            <a:solidFill>
              <a:srgbClr val="0000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sz="1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452" name="Rectangle 20"/>
          <p:cNvSpPr/>
          <p:nvPr/>
        </p:nvSpPr>
        <p:spPr>
          <a:xfrm>
            <a:off x="560388" y="2837180"/>
            <a:ext cx="304863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在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△ABD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和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△ACD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中</a:t>
            </a:r>
            <a:endParaRPr lang="zh-CN" altLang="en-US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4357" name="Text Box 21"/>
          <p:cNvSpPr txBox="1"/>
          <p:nvPr/>
        </p:nvSpPr>
        <p:spPr>
          <a:xfrm>
            <a:off x="1672432" y="329565"/>
            <a:ext cx="579882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40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方法二：作底边上的中线</a:t>
            </a:r>
            <a:endParaRPr lang="zh-CN" altLang="en-US" sz="4000" b="1" dirty="0">
              <a:solidFill>
                <a:srgbClr val="FF33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3" grpId="0"/>
      <p:bldP spid="18445" grpId="0"/>
      <p:bldP spid="18446" grpId="0"/>
      <p:bldP spid="18447" grpId="0"/>
      <p:bldP spid="18448" grpId="0"/>
      <p:bldP spid="18449" grpId="0"/>
      <p:bldP spid="18450" grpId="0"/>
      <p:bldP spid="18451" grpId="0" bldLvl="0" animBg="1"/>
      <p:bldP spid="184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/>
          <p:nvPr/>
        </p:nvSpPr>
        <p:spPr>
          <a:xfrm>
            <a:off x="323533" y="1287463"/>
            <a:ext cx="5761037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华文新魏" pitchFamily="2" charset="-122"/>
                <a:ea typeface="楷体_GB2312" pitchFamily="49" charset="-122"/>
              </a:rPr>
              <a:t>已知： 如图，在</a:t>
            </a:r>
            <a:r>
              <a:rPr lang="en-US" altLang="zh-CN" sz="2800" b="1" dirty="0">
                <a:latin typeface="华文新魏" pitchFamily="2" charset="-122"/>
                <a:ea typeface="楷体_GB2312" pitchFamily="49" charset="-122"/>
              </a:rPr>
              <a:t>△ABC</a:t>
            </a:r>
            <a:r>
              <a:rPr lang="zh-CN" altLang="en-US" sz="2800" b="1" dirty="0">
                <a:latin typeface="华文新魏" pitchFamily="2" charset="-122"/>
                <a:ea typeface="楷体_GB2312" pitchFamily="49" charset="-122"/>
              </a:rPr>
              <a:t>中，</a:t>
            </a:r>
            <a:r>
              <a:rPr lang="en-US" altLang="zh-CN" sz="2800" b="1" dirty="0">
                <a:latin typeface="华文新魏" pitchFamily="2" charset="-122"/>
                <a:ea typeface="楷体_GB2312" pitchFamily="49" charset="-122"/>
              </a:rPr>
              <a:t>AB=AC.</a:t>
            </a:r>
            <a:endParaRPr lang="en-US" altLang="zh-CN" sz="2800" b="1" dirty="0">
              <a:latin typeface="华文新魏" pitchFamily="2" charset="-122"/>
              <a:ea typeface="楷体_GB2312" pitchFamily="49" charset="-122"/>
            </a:endParaRPr>
          </a:p>
          <a:p>
            <a:r>
              <a:rPr lang="zh-CN" altLang="en-US" sz="2800" b="1" dirty="0">
                <a:latin typeface="华文新魏" pitchFamily="2" charset="-122"/>
                <a:ea typeface="楷体_GB2312" pitchFamily="49" charset="-122"/>
              </a:rPr>
              <a:t>求证： </a:t>
            </a:r>
            <a:r>
              <a:rPr lang="en-US" altLang="zh-CN" sz="2800" b="1" dirty="0">
                <a:latin typeface="华文新魏" pitchFamily="2" charset="-122"/>
                <a:ea typeface="楷体_GB2312" pitchFamily="49" charset="-122"/>
                <a:sym typeface="Symbol" panose="05050102010706020507" pitchFamily="18" charset="2"/>
              </a:rPr>
              <a:t>∠</a:t>
            </a:r>
            <a:r>
              <a:rPr lang="en-US" altLang="zh-CN" sz="2800" b="1" dirty="0">
                <a:latin typeface="华文新魏" pitchFamily="2" charset="-122"/>
                <a:ea typeface="楷体_GB2312" pitchFamily="49" charset="-122"/>
              </a:rPr>
              <a:t>B= </a:t>
            </a:r>
            <a:r>
              <a:rPr lang="en-US" altLang="zh-CN" sz="2800" b="1" dirty="0">
                <a:latin typeface="华文新魏" pitchFamily="2" charset="-122"/>
                <a:ea typeface="楷体_GB2312" pitchFamily="49" charset="-122"/>
                <a:sym typeface="Symbol" panose="05050102010706020507" pitchFamily="18" charset="2"/>
              </a:rPr>
              <a:t>∠</a:t>
            </a:r>
            <a:r>
              <a:rPr lang="en-US" altLang="zh-CN" sz="2800" b="1" dirty="0">
                <a:latin typeface="华文新魏" pitchFamily="2" charset="-122"/>
                <a:ea typeface="楷体_GB2312" pitchFamily="49" charset="-122"/>
              </a:rPr>
              <a:t>C.</a:t>
            </a:r>
            <a:endParaRPr lang="en-US" altLang="zh-CN" sz="2800" b="1" dirty="0">
              <a:latin typeface="华文新魏" pitchFamily="2" charset="-122"/>
              <a:ea typeface="楷体_GB2312" pitchFamily="49" charset="-122"/>
            </a:endParaRPr>
          </a:p>
        </p:txBody>
      </p:sp>
      <p:grpSp>
        <p:nvGrpSpPr>
          <p:cNvPr id="16387" name="Group 3"/>
          <p:cNvGrpSpPr/>
          <p:nvPr/>
        </p:nvGrpSpPr>
        <p:grpSpPr>
          <a:xfrm>
            <a:off x="6372225" y="1125538"/>
            <a:ext cx="2163763" cy="2752725"/>
            <a:chOff x="0" y="0"/>
            <a:chExt cx="1363" cy="1784"/>
          </a:xfrm>
        </p:grpSpPr>
        <p:sp>
          <p:nvSpPr>
            <p:cNvPr id="16388" name="AutoShape 4"/>
            <p:cNvSpPr/>
            <p:nvPr/>
          </p:nvSpPr>
          <p:spPr>
            <a:xfrm>
              <a:off x="196" y="240"/>
              <a:ext cx="960" cy="1313"/>
            </a:xfrm>
            <a:prstGeom prst="triangle">
              <a:avLst>
                <a:gd name="adj" fmla="val 50000"/>
              </a:avLst>
            </a:prstGeom>
            <a:noFill/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sz="14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6389" name="Text Box 5"/>
            <p:cNvSpPr txBox="1"/>
            <p:nvPr/>
          </p:nvSpPr>
          <p:spPr>
            <a:xfrm>
              <a:off x="565" y="0"/>
              <a:ext cx="255" cy="2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2400" b="1" dirty="0">
                  <a:latin typeface="Times New Roman" panose="02020603050405020304" pitchFamily="18" charset="0"/>
                </a:rPr>
                <a:t>A</a:t>
              </a:r>
              <a:endParaRPr lang="en-US" altLang="zh-CN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16390" name="Text Box 6"/>
            <p:cNvSpPr txBox="1"/>
            <p:nvPr/>
          </p:nvSpPr>
          <p:spPr>
            <a:xfrm>
              <a:off x="0" y="1488"/>
              <a:ext cx="244" cy="2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2400" b="1" dirty="0">
                  <a:latin typeface="Times New Roman" panose="02020603050405020304" pitchFamily="18" charset="0"/>
                </a:rPr>
                <a:t>B</a:t>
              </a:r>
              <a:endParaRPr lang="en-US" altLang="zh-CN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16391" name="Text Box 7"/>
            <p:cNvSpPr txBox="1"/>
            <p:nvPr/>
          </p:nvSpPr>
          <p:spPr>
            <a:xfrm>
              <a:off x="1108" y="1488"/>
              <a:ext cx="255" cy="2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2400" b="1" dirty="0">
                  <a:latin typeface="Times New Roman" panose="02020603050405020304" pitchFamily="18" charset="0"/>
                </a:rPr>
                <a:t>C</a:t>
              </a:r>
              <a:endParaRPr lang="en-US" altLang="zh-CN" sz="2400" b="1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20489" name="Line 9"/>
          <p:cNvSpPr/>
          <p:nvPr/>
        </p:nvSpPr>
        <p:spPr>
          <a:xfrm>
            <a:off x="7451725" y="1484313"/>
            <a:ext cx="0" cy="2016125"/>
          </a:xfrm>
          <a:prstGeom prst="line">
            <a:avLst/>
          </a:prstGeom>
          <a:ln w="28575" cap="flat" cmpd="sng">
            <a:solidFill>
              <a:srgbClr val="000099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20490" name="Text Box 10"/>
          <p:cNvSpPr txBox="1"/>
          <p:nvPr/>
        </p:nvSpPr>
        <p:spPr>
          <a:xfrm>
            <a:off x="7283450" y="3449638"/>
            <a:ext cx="40481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D</a:t>
            </a:r>
            <a:endParaRPr lang="en-US" altLang="zh-CN" sz="2400" b="1" dirty="0">
              <a:solidFill>
                <a:srgbClr val="0000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95" name="Text Box 11"/>
          <p:cNvSpPr txBox="1"/>
          <p:nvPr/>
        </p:nvSpPr>
        <p:spPr>
          <a:xfrm>
            <a:off x="323850" y="2333625"/>
            <a:ext cx="125095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证明：</a:t>
            </a:r>
            <a:endParaRPr lang="zh-CN" altLang="en-US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20492" name="Text Box 12"/>
          <p:cNvSpPr txBox="1"/>
          <p:nvPr/>
        </p:nvSpPr>
        <p:spPr>
          <a:xfrm>
            <a:off x="1225550" y="2333625"/>
            <a:ext cx="743394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 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作底边的高线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AD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，则</a:t>
            </a:r>
            <a:endParaRPr lang="zh-CN" altLang="en-US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  <a:p>
            <a:r>
              <a:rPr lang="en-US" altLang="zh-CN" sz="2800" b="1" dirty="0">
                <a:solidFill>
                  <a:srgbClr val="000099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BDA=</a:t>
            </a:r>
            <a:r>
              <a:rPr lang="en-US" altLang="zh-CN" sz="2800" b="1" dirty="0">
                <a:solidFill>
                  <a:srgbClr val="000099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CDA=90</a:t>
            </a:r>
            <a:r>
              <a:rPr lang="en-US" altLang="zh-CN" sz="2800" b="1" dirty="0">
                <a:latin typeface="楷体_GB2312" pitchFamily="49" charset="-122"/>
              </a:rPr>
              <a:t>°</a:t>
            </a:r>
            <a:endParaRPr lang="en-US" altLang="zh-CN" sz="2800" b="1" dirty="0">
              <a:latin typeface="楷体_GB2312" pitchFamily="49" charset="-122"/>
            </a:endParaRPr>
          </a:p>
        </p:txBody>
      </p:sp>
      <p:sp>
        <p:nvSpPr>
          <p:cNvPr id="20493" name="Text Box 13"/>
          <p:cNvSpPr txBox="1"/>
          <p:nvPr/>
        </p:nvSpPr>
        <p:spPr>
          <a:xfrm>
            <a:off x="1258888" y="3906838"/>
            <a:ext cx="2708275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AB=AC  ( 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已知 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)</a:t>
            </a:r>
            <a:endParaRPr lang="en-US" altLang="zh-CN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20494" name="Text Box 14"/>
          <p:cNvSpPr txBox="1"/>
          <p:nvPr/>
        </p:nvSpPr>
        <p:spPr>
          <a:xfrm>
            <a:off x="1259205" y="4764405"/>
            <a:ext cx="2967038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AD=AD (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公共边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) </a:t>
            </a:r>
            <a:endParaRPr lang="en-US" altLang="zh-CN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20495" name="Rectangle 15"/>
          <p:cNvSpPr/>
          <p:nvPr/>
        </p:nvSpPr>
        <p:spPr>
          <a:xfrm>
            <a:off x="593725" y="5430838"/>
            <a:ext cx="502729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∴ Rt△ABD ≌ Rt△ACD (HL).</a:t>
            </a:r>
            <a:endParaRPr lang="en-US" altLang="zh-CN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20496" name="Text Box 16"/>
          <p:cNvSpPr txBox="1"/>
          <p:nvPr/>
        </p:nvSpPr>
        <p:spPr>
          <a:xfrm>
            <a:off x="593408" y="6010593"/>
            <a:ext cx="662559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∴ ∠B=∠C (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全等三角形的对应角相等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).</a:t>
            </a:r>
            <a:endParaRPr lang="en-US" altLang="zh-CN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20497" name="AutoShape 17"/>
          <p:cNvSpPr/>
          <p:nvPr/>
        </p:nvSpPr>
        <p:spPr>
          <a:xfrm>
            <a:off x="1106488" y="4079240"/>
            <a:ext cx="152400" cy="990600"/>
          </a:xfrm>
          <a:prstGeom prst="leftBrace">
            <a:avLst>
              <a:gd name="adj1" fmla="val 54166"/>
              <a:gd name="adj2" fmla="val 50000"/>
            </a:avLst>
          </a:prstGeom>
          <a:noFill/>
          <a:ln w="38100" cap="flat" cmpd="sng">
            <a:solidFill>
              <a:srgbClr val="0000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sz="1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402" name="Text Box 18"/>
          <p:cNvSpPr txBox="1"/>
          <p:nvPr/>
        </p:nvSpPr>
        <p:spPr>
          <a:xfrm>
            <a:off x="1692275" y="476250"/>
            <a:ext cx="526097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方法三：作底边的高线</a:t>
            </a:r>
            <a:endParaRPr lang="zh-CN" altLang="en-US" sz="4000" b="1" dirty="0">
              <a:solidFill>
                <a:srgbClr val="FF33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0499" name="Rectangle 19"/>
          <p:cNvSpPr/>
          <p:nvPr/>
        </p:nvSpPr>
        <p:spPr>
          <a:xfrm>
            <a:off x="685800" y="3358515"/>
            <a:ext cx="376745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在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Rt△ABD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和</a:t>
            </a:r>
            <a:r>
              <a:rPr lang="en-US" altLang="zh-CN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Rt△ACD</a:t>
            </a:r>
            <a:r>
              <a:rPr lang="zh-CN" altLang="en-US" sz="2800" b="1" dirty="0">
                <a:solidFill>
                  <a:srgbClr val="000099"/>
                </a:solidFill>
                <a:latin typeface="华文新魏" pitchFamily="2" charset="-122"/>
                <a:ea typeface="楷体_GB2312" pitchFamily="49" charset="-122"/>
              </a:rPr>
              <a:t>中</a:t>
            </a:r>
            <a:endParaRPr lang="zh-CN" altLang="en-US" sz="2800" b="1" dirty="0">
              <a:solidFill>
                <a:srgbClr val="000099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grpSp>
        <p:nvGrpSpPr>
          <p:cNvPr id="3" name="Group 20"/>
          <p:cNvGrpSpPr/>
          <p:nvPr/>
        </p:nvGrpSpPr>
        <p:grpSpPr>
          <a:xfrm>
            <a:off x="7456488" y="3319463"/>
            <a:ext cx="152400" cy="166687"/>
            <a:chOff x="0" y="0"/>
            <a:chExt cx="96" cy="105"/>
          </a:xfrm>
        </p:grpSpPr>
        <p:sp>
          <p:nvSpPr>
            <p:cNvPr id="16405" name="Line 21"/>
            <p:cNvSpPr/>
            <p:nvPr/>
          </p:nvSpPr>
          <p:spPr>
            <a:xfrm>
              <a:off x="0" y="0"/>
              <a:ext cx="96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406" name="Line 22"/>
            <p:cNvSpPr/>
            <p:nvPr/>
          </p:nvSpPr>
          <p:spPr>
            <a:xfrm>
              <a:off x="87" y="9"/>
              <a:ext cx="0" cy="96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10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0" grpId="0"/>
      <p:bldP spid="20492" grpId="0"/>
      <p:bldP spid="20493" grpId="0"/>
      <p:bldP spid="20494" grpId="0"/>
      <p:bldP spid="20495" grpId="0"/>
      <p:bldP spid="20496" grpId="0"/>
      <p:bldP spid="20497" grpId="0" bldLvl="0" animBg="1"/>
      <p:bldP spid="2049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304800" y="448945"/>
            <a:ext cx="7758113" cy="17532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buNone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华文新魏" pitchFamily="2" charset="-122"/>
                <a:ea typeface="楷体_GB2312" pitchFamily="49" charset="-122"/>
                <a:cs typeface="+mn-cs"/>
              </a:rPr>
              <a:t>性质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华文新魏" pitchFamily="2" charset="-122"/>
                <a:ea typeface="楷体_GB2312" pitchFamily="49" charset="-122"/>
                <a:cs typeface="+mn-cs"/>
              </a:rPr>
              <a:t>1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华文新魏" pitchFamily="2" charset="-122"/>
                <a:ea typeface="楷体_GB2312" pitchFamily="49" charset="-122"/>
                <a:cs typeface="+mn-cs"/>
              </a:rPr>
              <a:t>：</a:t>
            </a:r>
            <a:r>
              <a:rPr kumimoji="0" 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+mn-cs"/>
              </a:rPr>
              <a:t>等腰三角形的两个底角相等。</a:t>
            </a:r>
            <a:endParaRPr kumimoji="0" lang="zh-CN" sz="36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楷体" pitchFamily="2" charset="-122"/>
              <a:ea typeface="华文楷体" pitchFamily="2" charset="-122"/>
              <a:cs typeface="+mn-cs"/>
            </a:endParaRPr>
          </a:p>
          <a:p>
            <a:pPr marL="0" marR="0" lvl="0" algn="ctr" defTabSz="914400" rtl="0" eaLnBrk="1" fontAlgn="base" latinLnBrk="0" hangingPunct="1">
              <a:lnSpc>
                <a:spcPct val="100000"/>
              </a:lnSpc>
              <a:buNone/>
            </a:pPr>
            <a:r>
              <a:rPr kumimoji="0" 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+mn-cs"/>
              </a:rPr>
              <a:t>      </a:t>
            </a:r>
            <a:endParaRPr kumimoji="0" lang="zh-CN" sz="36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楷体" pitchFamily="2" charset="-122"/>
              <a:ea typeface="华文楷体" pitchFamily="2" charset="-122"/>
              <a:cs typeface="+mn-cs"/>
            </a:endParaRPr>
          </a:p>
          <a:p>
            <a:pPr marL="0" marR="0" lvl="0" algn="ctr" defTabSz="914400" rtl="0" eaLnBrk="1" fontAlgn="base" latinLnBrk="0" hangingPunct="1">
              <a:lnSpc>
                <a:spcPct val="100000"/>
              </a:lnSpc>
              <a:buNone/>
            </a:pPr>
            <a:r>
              <a:rPr kumimoji="0" 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+mn-cs"/>
              </a:rPr>
              <a:t>（简写成：“</a:t>
            </a:r>
            <a:r>
              <a:rPr kumimoji="0" 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+mn-cs"/>
              </a:rPr>
              <a:t>等边对等角</a:t>
            </a:r>
            <a:r>
              <a:rPr kumimoji="0" 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+mn-cs"/>
              </a:rPr>
              <a:t>”）</a:t>
            </a:r>
            <a:endParaRPr kumimoji="0" lang="zh-CN" sz="36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楷体" pitchFamily="2" charset="-122"/>
              <a:ea typeface="华文楷体" pitchFamily="2" charset="-122"/>
              <a:cs typeface="+mn-cs"/>
            </a:endParaRPr>
          </a:p>
        </p:txBody>
      </p:sp>
      <p:grpSp>
        <p:nvGrpSpPr>
          <p:cNvPr id="17411" name="Group 4"/>
          <p:cNvGrpSpPr/>
          <p:nvPr/>
        </p:nvGrpSpPr>
        <p:grpSpPr>
          <a:xfrm>
            <a:off x="6096000" y="1524000"/>
            <a:ext cx="2828925" cy="3322638"/>
            <a:chOff x="0" y="0"/>
            <a:chExt cx="1073" cy="1402"/>
          </a:xfrm>
        </p:grpSpPr>
        <p:sp>
          <p:nvSpPr>
            <p:cNvPr id="17412" name="Rectangle 5"/>
            <p:cNvSpPr/>
            <p:nvPr/>
          </p:nvSpPr>
          <p:spPr>
            <a:xfrm>
              <a:off x="499" y="0"/>
              <a:ext cx="77" cy="1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algn="ctr"/>
              <a:r>
                <a:rPr lang="en-US" altLang="zh-CN" sz="2200" b="1" dirty="0">
                  <a:solidFill>
                    <a:srgbClr val="000000"/>
                  </a:solidFill>
                  <a:latin typeface="楷体_GB2312" pitchFamily="49" charset="-122"/>
                </a:rPr>
                <a:t>A</a:t>
              </a:r>
              <a:endParaRPr lang="en-US" altLang="zh-CN" b="1" dirty="0">
                <a:latin typeface="楷体_GB2312" pitchFamily="49" charset="-122"/>
              </a:endParaRPr>
            </a:p>
          </p:txBody>
        </p:sp>
        <p:sp>
          <p:nvSpPr>
            <p:cNvPr id="17413" name="Rectangle 6"/>
            <p:cNvSpPr/>
            <p:nvPr/>
          </p:nvSpPr>
          <p:spPr>
            <a:xfrm>
              <a:off x="0" y="1240"/>
              <a:ext cx="77" cy="1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algn="ctr"/>
              <a:r>
                <a:rPr lang="en-US" altLang="zh-CN" sz="2200" b="1" dirty="0">
                  <a:solidFill>
                    <a:srgbClr val="000000"/>
                  </a:solidFill>
                  <a:latin typeface="楷体_GB2312" pitchFamily="49" charset="-122"/>
                </a:rPr>
                <a:t>B</a:t>
              </a:r>
              <a:endParaRPr lang="en-US" altLang="zh-CN" b="1" dirty="0">
                <a:latin typeface="楷体_GB2312" pitchFamily="49" charset="-122"/>
              </a:endParaRPr>
            </a:p>
          </p:txBody>
        </p:sp>
        <p:sp>
          <p:nvSpPr>
            <p:cNvPr id="17414" name="Rectangle 7"/>
            <p:cNvSpPr/>
            <p:nvPr/>
          </p:nvSpPr>
          <p:spPr>
            <a:xfrm>
              <a:off x="996" y="1261"/>
              <a:ext cx="77" cy="1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algn="ctr"/>
              <a:r>
                <a:rPr lang="en-US" altLang="zh-CN" sz="2200" b="1" dirty="0">
                  <a:solidFill>
                    <a:srgbClr val="000000"/>
                  </a:solidFill>
                  <a:latin typeface="楷体_GB2312" pitchFamily="49" charset="-122"/>
                </a:rPr>
                <a:t>C</a:t>
              </a:r>
              <a:endParaRPr lang="en-US" altLang="zh-CN" b="1" dirty="0">
                <a:latin typeface="楷体_GB2312" pitchFamily="49" charset="-122"/>
              </a:endParaRPr>
            </a:p>
          </p:txBody>
        </p:sp>
        <p:sp>
          <p:nvSpPr>
            <p:cNvPr id="17415" name="AutoShape 8"/>
            <p:cNvSpPr/>
            <p:nvPr/>
          </p:nvSpPr>
          <p:spPr>
            <a:xfrm>
              <a:off x="111" y="182"/>
              <a:ext cx="884" cy="1179"/>
            </a:xfrm>
            <a:prstGeom prst="triangle">
              <a:avLst>
                <a:gd name="adj" fmla="val 50000"/>
              </a:avLst>
            </a:prstGeom>
            <a:noFill/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sz="14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17416" name="TextBox 7"/>
          <p:cNvSpPr txBox="1"/>
          <p:nvPr/>
        </p:nvSpPr>
        <p:spPr>
          <a:xfrm>
            <a:off x="508635" y="2425700"/>
            <a:ext cx="60198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符号语言：</a:t>
            </a:r>
            <a:endParaRPr lang="zh-CN" altLang="en-US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  <a:p>
            <a:endParaRPr lang="zh-CN" altLang="en-US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17" name="矩形 8"/>
          <p:cNvSpPr/>
          <p:nvPr/>
        </p:nvSpPr>
        <p:spPr>
          <a:xfrm>
            <a:off x="990600" y="3020060"/>
            <a:ext cx="2201863" cy="908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chemeClr val="tx2"/>
                </a:solidFill>
                <a:latin typeface="华文新魏" pitchFamily="2" charset="-122"/>
                <a:ea typeface="楷体_GB2312" pitchFamily="49" charset="-122"/>
              </a:rPr>
              <a:t>∵ </a:t>
            </a:r>
            <a:r>
              <a:rPr lang="en-US" altLang="zh-CN" sz="3200" b="1" dirty="0">
                <a:latin typeface="Times New Roman" panose="02020603050405020304" pitchFamily="18" charset="0"/>
                <a:sym typeface="Wingdings 3" pitchFamily="18" charset="2"/>
              </a:rPr>
              <a:t>AB=AC</a:t>
            </a:r>
            <a:endParaRPr lang="en-US" altLang="zh-CN" sz="3200" b="1" dirty="0">
              <a:latin typeface="Times New Roman" panose="02020603050405020304" pitchFamily="18" charset="0"/>
              <a:sym typeface="Wingdings 3" pitchFamily="18" charset="2"/>
            </a:endParaRPr>
          </a:p>
          <a:p>
            <a:pPr>
              <a:spcBef>
                <a:spcPct val="50000"/>
              </a:spcBef>
            </a:pPr>
            <a:endParaRPr lang="en-US" altLang="zh-CN" sz="1400" b="1" dirty="0"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17418" name="矩形 9"/>
          <p:cNvSpPr/>
          <p:nvPr/>
        </p:nvSpPr>
        <p:spPr>
          <a:xfrm>
            <a:off x="990600" y="3928110"/>
            <a:ext cx="596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chemeClr val="tx2"/>
                </a:solidFill>
                <a:latin typeface="华文新魏" pitchFamily="2" charset="-122"/>
                <a:ea typeface="楷体_GB2312" pitchFamily="49" charset="-122"/>
              </a:rPr>
              <a:t>∴</a:t>
            </a:r>
            <a:endParaRPr lang="en-US" altLang="zh-CN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19" name="矩形 10"/>
          <p:cNvSpPr/>
          <p:nvPr/>
        </p:nvSpPr>
        <p:spPr>
          <a:xfrm>
            <a:off x="1587500" y="3878580"/>
            <a:ext cx="1717675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∠</a:t>
            </a:r>
            <a:r>
              <a:rPr lang="en-US" altLang="zh-CN" sz="3200" b="1" dirty="0">
                <a:latin typeface="Times New Roman" panose="02020603050405020304" pitchFamily="18" charset="0"/>
                <a:ea typeface="华文行楷" pitchFamily="2" charset="-122"/>
                <a:sym typeface="Symbol" panose="05050102010706020507" pitchFamily="18" charset="2"/>
              </a:rPr>
              <a:t>B=C</a:t>
            </a:r>
            <a:endParaRPr lang="en-US" altLang="zh-CN" sz="3200" b="1" dirty="0"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12" name="Rectangle 44" descr="羊皮纸"/>
          <p:cNvSpPr/>
          <p:nvPr/>
        </p:nvSpPr>
        <p:spPr>
          <a:xfrm>
            <a:off x="304800" y="5146040"/>
            <a:ext cx="8935085" cy="1551305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隶书" pitchFamily="49" charset="-122"/>
              </a:rPr>
              <a:t>注意： 在              三角形中</a:t>
            </a:r>
            <a:r>
              <a:rPr lang="en-US" altLang="zh-CN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隶书" pitchFamily="49" charset="-122"/>
              </a:rPr>
              <a:t>,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隶书" pitchFamily="49" charset="-122"/>
              </a:rPr>
              <a:t>等边对等角。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50185" name="Rectangle 47"/>
          <p:cNvSpPr/>
          <p:nvPr/>
        </p:nvSpPr>
        <p:spPr>
          <a:xfrm>
            <a:off x="2056130" y="5574030"/>
            <a:ext cx="188912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lIns="92075" tIns="46038" rIns="92075" bIns="46038">
            <a:spAutoFit/>
          </a:bodyPr>
          <a:p>
            <a:pPr>
              <a:spcBef>
                <a:spcPct val="25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同一个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隶书" pitchFamily="49" charset="-122"/>
              </a:rPr>
              <a:t> </a:t>
            </a:r>
            <a:endParaRPr lang="zh-CN" altLang="en-US" sz="3600" b="1" dirty="0">
              <a:solidFill>
                <a:schemeClr val="accent1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018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Rectangle 2"/>
          <p:cNvSpPr/>
          <p:nvPr/>
        </p:nvSpPr>
        <p:spPr>
          <a:xfrm>
            <a:off x="179070" y="1967230"/>
            <a:ext cx="6168390" cy="4892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400" b="1" dirty="0">
                <a:solidFill>
                  <a:srgbClr val="010004"/>
                </a:solidFill>
                <a:latin typeface="Times New Roman" panose="02020603050405020304" pitchFamily="18" charset="0"/>
              </a:rPr>
              <a:t> </a:t>
            </a:r>
            <a:endParaRPr lang="zh-CN" altLang="en-US" sz="2400" b="1" dirty="0">
              <a:solidFill>
                <a:srgbClr val="010004"/>
              </a:solidFill>
              <a:latin typeface="Times New Roman" panose="02020603050405020304" pitchFamily="18" charset="0"/>
            </a:endParaRPr>
          </a:p>
          <a:p>
            <a:r>
              <a:rPr lang="zh-CN" sz="3600" b="1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</a:rPr>
              <a:t>1、∵</a:t>
            </a:r>
            <a:r>
              <a:rPr lang="zh-CN" sz="3600" b="1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sym typeface="+mn-ea"/>
              </a:rPr>
              <a:t>AB=AC    ∠1=∠2</a:t>
            </a:r>
            <a:endParaRPr lang="zh-CN" sz="3600" b="1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楷体" pitchFamily="2" charset="-122"/>
              <a:ea typeface="华文楷体" pitchFamily="2" charset="-122"/>
            </a:endParaRPr>
          </a:p>
          <a:p>
            <a:r>
              <a:rPr lang="zh-CN" sz="3600" b="1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</a:rPr>
              <a:t>   ∴</a:t>
            </a:r>
            <a:r>
              <a:rPr lang="zh-CN" sz="3600" b="1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</a:rPr>
              <a:t>BD=CD    </a:t>
            </a:r>
            <a:r>
              <a:rPr lang="zh-CN" sz="3600" b="1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sym typeface="+mn-ea"/>
              </a:rPr>
              <a:t>AD⊥BC</a:t>
            </a:r>
            <a:r>
              <a:rPr lang="zh-CN" sz="3600" b="1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</a:rPr>
              <a:t>     </a:t>
            </a:r>
            <a:endParaRPr lang="zh-CN" sz="3600" b="1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楷体" pitchFamily="2" charset="-122"/>
              <a:ea typeface="华文楷体" pitchFamily="2" charset="-122"/>
            </a:endParaRPr>
          </a:p>
          <a:p>
            <a:endParaRPr lang="zh-CN" sz="3600" b="1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楷体" pitchFamily="2" charset="-122"/>
              <a:ea typeface="华文楷体" pitchFamily="2" charset="-122"/>
            </a:endParaRPr>
          </a:p>
          <a:p>
            <a:r>
              <a:rPr lang="zh-CN" sz="3600" b="1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</a:rPr>
              <a:t>2、∵</a:t>
            </a:r>
            <a:r>
              <a:rPr lang="zh-CN" sz="3600" b="1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sym typeface="+mn-ea"/>
              </a:rPr>
              <a:t>AB=AC    BD=CD</a:t>
            </a:r>
            <a:endParaRPr lang="zh-CN" sz="3600" b="1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楷体" pitchFamily="2" charset="-122"/>
              <a:ea typeface="华文楷体" pitchFamily="2" charset="-122"/>
            </a:endParaRPr>
          </a:p>
          <a:p>
            <a:r>
              <a:rPr lang="zh-CN" sz="3600" b="1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</a:rPr>
              <a:t>   ∴</a:t>
            </a:r>
            <a:r>
              <a:rPr lang="zh-CN" sz="3600" b="1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sym typeface="+mn-ea"/>
              </a:rPr>
              <a:t>∠1=∠2  AD⊥BC</a:t>
            </a:r>
            <a:endParaRPr lang="zh-CN" sz="3600" b="1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楷体" pitchFamily="2" charset="-122"/>
              <a:ea typeface="华文楷体" pitchFamily="2" charset="-122"/>
              <a:sym typeface="+mn-ea"/>
            </a:endParaRPr>
          </a:p>
          <a:p>
            <a:endParaRPr lang="zh-CN" sz="3600" b="1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楷体" pitchFamily="2" charset="-122"/>
              <a:ea typeface="华文楷体" pitchFamily="2" charset="-122"/>
            </a:endParaRPr>
          </a:p>
          <a:p>
            <a:r>
              <a:rPr lang="zh-CN" sz="3600" b="1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</a:rPr>
              <a:t>3、∵</a:t>
            </a:r>
            <a:r>
              <a:rPr lang="zh-CN" sz="3600" b="1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sym typeface="+mn-ea"/>
              </a:rPr>
              <a:t>AB=AC    AD⊥BC</a:t>
            </a:r>
            <a:endParaRPr lang="zh-CN" sz="3600" b="1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楷体" pitchFamily="2" charset="-122"/>
              <a:ea typeface="华文楷体" pitchFamily="2" charset="-122"/>
            </a:endParaRPr>
          </a:p>
          <a:p>
            <a:r>
              <a:rPr lang="zh-CN" sz="3600" b="1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sym typeface="+mn-ea"/>
              </a:rPr>
              <a:t> </a:t>
            </a:r>
            <a:r>
              <a:rPr lang="zh-CN" sz="3600" b="1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</a:rPr>
              <a:t>  ∴</a:t>
            </a:r>
            <a:r>
              <a:rPr lang="zh-CN" sz="3600" b="1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sym typeface="+mn-ea"/>
              </a:rPr>
              <a:t>∠1=∠2  BD=CD</a:t>
            </a:r>
            <a:endParaRPr lang="zh-CN" sz="3600" b="1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楷体" pitchFamily="2" charset="-122"/>
              <a:ea typeface="华文楷体" pitchFamily="2" charset="-122"/>
              <a:sym typeface="+mn-ea"/>
            </a:endParaRPr>
          </a:p>
        </p:txBody>
      </p:sp>
      <p:sp>
        <p:nvSpPr>
          <p:cNvPr id="20483" name="Rectangle 3"/>
          <p:cNvSpPr/>
          <p:nvPr/>
        </p:nvSpPr>
        <p:spPr>
          <a:xfrm>
            <a:off x="6899275" y="3789363"/>
            <a:ext cx="336550" cy="457200"/>
          </a:xfrm>
          <a:prstGeom prst="rect">
            <a:avLst/>
          </a:prstGeom>
          <a:noFill/>
          <a:ln w="38100">
            <a:noFill/>
          </a:ln>
        </p:spPr>
        <p:txBody>
          <a:bodyPr wrap="none">
            <a:spAutoFit/>
          </a:bodyPr>
          <a:p>
            <a:r>
              <a:rPr lang="en-US" altLang="zh-CN" sz="24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1</a:t>
            </a:r>
            <a:endParaRPr lang="en-US" altLang="zh-CN" sz="24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88" name="Rectangle 16"/>
          <p:cNvSpPr/>
          <p:nvPr/>
        </p:nvSpPr>
        <p:spPr>
          <a:xfrm>
            <a:off x="179070" y="1508125"/>
            <a:ext cx="4679950" cy="645160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>
            <a:spAutoFit/>
          </a:bodyPr>
          <a:p>
            <a:pPr>
              <a:spcBef>
                <a:spcPct val="25000"/>
              </a:spcBef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符号语言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：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0493" name="Group 18"/>
          <p:cNvGrpSpPr/>
          <p:nvPr/>
        </p:nvGrpSpPr>
        <p:grpSpPr>
          <a:xfrm>
            <a:off x="6019800" y="1600200"/>
            <a:ext cx="2895600" cy="3276600"/>
            <a:chOff x="3936" y="1661"/>
            <a:chExt cx="1824" cy="2064"/>
          </a:xfrm>
        </p:grpSpPr>
        <p:grpSp>
          <p:nvGrpSpPr>
            <p:cNvPr id="20494" name="Group 19"/>
            <p:cNvGrpSpPr/>
            <p:nvPr/>
          </p:nvGrpSpPr>
          <p:grpSpPr>
            <a:xfrm>
              <a:off x="3936" y="1661"/>
              <a:ext cx="1824" cy="2064"/>
              <a:chOff x="4014" y="2455"/>
              <a:chExt cx="1824" cy="2064"/>
            </a:xfrm>
          </p:grpSpPr>
          <p:grpSp>
            <p:nvGrpSpPr>
              <p:cNvPr id="20495" name="Group 20"/>
              <p:cNvGrpSpPr/>
              <p:nvPr/>
            </p:nvGrpSpPr>
            <p:grpSpPr>
              <a:xfrm>
                <a:off x="4014" y="2455"/>
                <a:ext cx="1824" cy="2064"/>
                <a:chOff x="4080" y="2160"/>
                <a:chExt cx="1824" cy="2064"/>
              </a:xfrm>
            </p:grpSpPr>
            <p:grpSp>
              <p:nvGrpSpPr>
                <p:cNvPr id="20496" name="Group 21"/>
                <p:cNvGrpSpPr/>
                <p:nvPr/>
              </p:nvGrpSpPr>
              <p:grpSpPr>
                <a:xfrm>
                  <a:off x="4080" y="2160"/>
                  <a:ext cx="1824" cy="2064"/>
                  <a:chOff x="4080" y="2160"/>
                  <a:chExt cx="1824" cy="2064"/>
                </a:xfrm>
              </p:grpSpPr>
              <p:sp>
                <p:nvSpPr>
                  <p:cNvPr id="20497" name="Text Box 22"/>
                  <p:cNvSpPr txBox="1"/>
                  <p:nvPr/>
                </p:nvSpPr>
                <p:spPr>
                  <a:xfrm>
                    <a:off x="4810" y="2160"/>
                    <a:ext cx="677" cy="327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sz="2800" b="1" dirty="0">
                        <a:solidFill>
                          <a:srgbClr val="FF3300"/>
                        </a:solidFill>
                        <a:latin typeface="Times New Roman" panose="02020603050405020304" pitchFamily="18" charset="0"/>
                      </a:rPr>
                      <a:t>A</a:t>
                    </a:r>
                    <a:endParaRPr lang="en-US" altLang="zh-CN" sz="2800" b="1" dirty="0">
                      <a:solidFill>
                        <a:srgbClr val="FF3300"/>
                      </a:solidFill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498" name="Text Box 23"/>
                  <p:cNvSpPr txBox="1"/>
                  <p:nvPr/>
                </p:nvSpPr>
                <p:spPr>
                  <a:xfrm>
                    <a:off x="4080" y="3463"/>
                    <a:ext cx="469" cy="327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sz="2800" b="1" dirty="0">
                        <a:solidFill>
                          <a:srgbClr val="FF3300"/>
                        </a:solidFill>
                        <a:latin typeface="Times New Roman" panose="02020603050405020304" pitchFamily="18" charset="0"/>
                      </a:rPr>
                      <a:t>B</a:t>
                    </a:r>
                    <a:endParaRPr lang="en-US" altLang="zh-CN" sz="2800" b="1" dirty="0">
                      <a:solidFill>
                        <a:srgbClr val="FF3300"/>
                      </a:solidFill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499" name="Text Box 24"/>
                  <p:cNvSpPr txBox="1"/>
                  <p:nvPr/>
                </p:nvSpPr>
                <p:spPr>
                  <a:xfrm>
                    <a:off x="5487" y="3433"/>
                    <a:ext cx="417" cy="327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sz="2800" b="1" dirty="0">
                        <a:solidFill>
                          <a:srgbClr val="FF3300"/>
                        </a:solidFill>
                        <a:latin typeface="Times New Roman" panose="02020603050405020304" pitchFamily="18" charset="0"/>
                      </a:rPr>
                      <a:t>C</a:t>
                    </a:r>
                    <a:endParaRPr lang="en-US" altLang="zh-CN" sz="2800" b="1" dirty="0">
                      <a:solidFill>
                        <a:srgbClr val="FF3300"/>
                      </a:solidFill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500" name="Text Box 25"/>
                  <p:cNvSpPr txBox="1"/>
                  <p:nvPr/>
                </p:nvSpPr>
                <p:spPr>
                  <a:xfrm>
                    <a:off x="4810" y="3641"/>
                    <a:ext cx="417" cy="327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sz="2800" b="1" dirty="0">
                        <a:solidFill>
                          <a:srgbClr val="FF3300"/>
                        </a:solidFill>
                        <a:latin typeface="Times New Roman" panose="02020603050405020304" pitchFamily="18" charset="0"/>
                      </a:rPr>
                      <a:t>D</a:t>
                    </a:r>
                    <a:endParaRPr lang="en-US" altLang="zh-CN" sz="2800" b="1" dirty="0">
                      <a:solidFill>
                        <a:srgbClr val="FF3300"/>
                      </a:solidFill>
                      <a:latin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20501" name="Group 26"/>
                  <p:cNvGrpSpPr/>
                  <p:nvPr/>
                </p:nvGrpSpPr>
                <p:grpSpPr>
                  <a:xfrm>
                    <a:off x="4549" y="2884"/>
                    <a:ext cx="782" cy="419"/>
                    <a:chOff x="4704" y="3431"/>
                    <a:chExt cx="720" cy="386"/>
                  </a:xfrm>
                </p:grpSpPr>
                <p:sp>
                  <p:nvSpPr>
                    <p:cNvPr id="20502" name="Text Box 27"/>
                    <p:cNvSpPr txBox="1"/>
                    <p:nvPr/>
                  </p:nvSpPr>
                  <p:spPr>
                    <a:xfrm rot="-10768536">
                      <a:off x="4704" y="3431"/>
                      <a:ext cx="434" cy="265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⌒</a:t>
                      </a:r>
                      <a:endParaRPr lang="en-US" altLang="zh-CN" sz="24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20503" name="Group 28"/>
                    <p:cNvGrpSpPr/>
                    <p:nvPr/>
                  </p:nvGrpSpPr>
                  <p:grpSpPr>
                    <a:xfrm>
                      <a:off x="4847" y="3431"/>
                      <a:ext cx="577" cy="386"/>
                      <a:chOff x="4847" y="3431"/>
                      <a:chExt cx="577" cy="386"/>
                    </a:xfrm>
                  </p:grpSpPr>
                  <p:sp>
                    <p:nvSpPr>
                      <p:cNvPr id="20504" name="Text Box 29"/>
                      <p:cNvSpPr txBox="1"/>
                      <p:nvPr/>
                    </p:nvSpPr>
                    <p:spPr>
                      <a:xfrm rot="-10762178">
                        <a:off x="4847" y="3431"/>
                        <a:ext cx="481" cy="26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  <p:txBody>
                      <a:bodyPr>
                        <a:spAutoFit/>
                      </a:bodyPr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</a:rPr>
                          <a:t>⌒</a:t>
                        </a:r>
                        <a:endPara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endParaRPr>
                      </a:p>
                    </p:txBody>
                  </p:sp>
                  <p:grpSp>
                    <p:nvGrpSpPr>
                      <p:cNvPr id="20505" name="Group 30"/>
                      <p:cNvGrpSpPr/>
                      <p:nvPr/>
                    </p:nvGrpSpPr>
                    <p:grpSpPr>
                      <a:xfrm>
                        <a:off x="4848" y="3552"/>
                        <a:ext cx="576" cy="265"/>
                        <a:chOff x="4848" y="3552"/>
                        <a:chExt cx="576" cy="265"/>
                      </a:xfrm>
                    </p:grpSpPr>
                    <p:sp>
                      <p:nvSpPr>
                        <p:cNvPr id="20506" name="Text Box 31"/>
                        <p:cNvSpPr txBox="1"/>
                        <p:nvPr/>
                      </p:nvSpPr>
                      <p:spPr>
                        <a:xfrm>
                          <a:off x="4848" y="3552"/>
                          <a:ext cx="192" cy="26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  <p:txBody>
                        <a:bodyPr>
                          <a:spAutoFit/>
                        </a:bodyPr>
                        <a:p>
                          <a:pPr>
                            <a:spcBef>
                              <a:spcPct val="50000"/>
                            </a:spcBef>
                          </a:pPr>
                          <a:r>
                            <a:rPr lang="en-US" altLang="zh-CN" sz="2400" b="1" dirty="0">
                              <a:solidFill>
                                <a:schemeClr val="bg2"/>
                              </a:solidFill>
                              <a:latin typeface="Times New Roman" panose="02020603050405020304" pitchFamily="18" charset="0"/>
                            </a:rPr>
                            <a:t>1</a:t>
                          </a:r>
                          <a:endParaRPr lang="en-US" altLang="zh-CN" sz="2400" b="1" dirty="0">
                            <a:solidFill>
                              <a:schemeClr val="bg2"/>
                            </a:solidFill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0507" name="Text Box 32"/>
                        <p:cNvSpPr txBox="1"/>
                        <p:nvPr/>
                      </p:nvSpPr>
                      <p:spPr>
                        <a:xfrm>
                          <a:off x="5136" y="3552"/>
                          <a:ext cx="288" cy="26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  <p:txBody>
                        <a:bodyPr>
                          <a:spAutoFit/>
                        </a:bodyPr>
                        <a:p>
                          <a:pPr>
                            <a:spcBef>
                              <a:spcPct val="50000"/>
                            </a:spcBef>
                          </a:pPr>
                          <a:r>
                            <a:rPr lang="en-US" altLang="zh-CN" sz="2400" b="1" dirty="0">
                              <a:solidFill>
                                <a:schemeClr val="bg2"/>
                              </a:solidFill>
                              <a:latin typeface="Times New Roman" panose="02020603050405020304" pitchFamily="18" charset="0"/>
                            </a:rPr>
                            <a:t>2</a:t>
                          </a:r>
                          <a:endParaRPr lang="en-US" altLang="zh-CN" sz="2400" b="1" dirty="0">
                            <a:solidFill>
                              <a:schemeClr val="bg2"/>
                            </a:solidFill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</p:grpSp>
                </p:grpSp>
              </p:grpSp>
              <p:sp>
                <p:nvSpPr>
                  <p:cNvPr id="20508" name="Text Box 33"/>
                  <p:cNvSpPr txBox="1"/>
                  <p:nvPr/>
                </p:nvSpPr>
                <p:spPr>
                  <a:xfrm>
                    <a:off x="4848" y="3936"/>
                    <a:ext cx="576" cy="288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p>
                    <a:pPr>
                      <a:spcBef>
                        <a:spcPct val="50000"/>
                      </a:spcBef>
                    </a:pPr>
                    <a:endParaRPr lang="zh-CN" altLang="zh-CN" sz="2400" b="1" dirty="0">
                      <a:solidFill>
                        <a:schemeClr val="bg2"/>
                      </a:solidFill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0509" name="Group 34"/>
                <p:cNvGrpSpPr/>
                <p:nvPr/>
              </p:nvGrpSpPr>
              <p:grpSpPr>
                <a:xfrm>
                  <a:off x="4393" y="2547"/>
                  <a:ext cx="1146" cy="1198"/>
                  <a:chOff x="4393" y="2547"/>
                  <a:chExt cx="1146" cy="1198"/>
                </a:xfrm>
              </p:grpSpPr>
              <p:sp>
                <p:nvSpPr>
                  <p:cNvPr id="20510" name="AutoShape 35"/>
                  <p:cNvSpPr/>
                  <p:nvPr/>
                </p:nvSpPr>
                <p:spPr>
                  <a:xfrm>
                    <a:off x="4393" y="2547"/>
                    <a:ext cx="1146" cy="1146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00"/>
                  </a:solidFill>
                  <a:ln w="57150" cap="flat" cmpd="thickThin">
                    <a:solidFill>
                      <a:srgbClr val="FF000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sz="1400" b="1" dirty="0">
                      <a:solidFill>
                        <a:srgbClr val="000000"/>
                      </a:solidFill>
                      <a:latin typeface="楷体_GB2312" pitchFamily="49" charset="-122"/>
                      <a:ea typeface="楷体_GB2312" pitchFamily="49" charset="-122"/>
                    </a:endParaRPr>
                  </a:p>
                </p:txBody>
              </p:sp>
              <p:sp>
                <p:nvSpPr>
                  <p:cNvPr id="20511" name="Line 36"/>
                  <p:cNvSpPr/>
                  <p:nvPr/>
                </p:nvSpPr>
                <p:spPr>
                  <a:xfrm>
                    <a:off x="4966" y="2599"/>
                    <a:ext cx="0" cy="1146"/>
                  </a:xfrm>
                  <a:prstGeom prst="line">
                    <a:avLst/>
                  </a:prstGeom>
                  <a:ln w="50800" cap="rnd" cmpd="sng">
                    <a:solidFill>
                      <a:srgbClr val="0033CC"/>
                    </a:solidFill>
                    <a:prstDash val="sysDot"/>
                    <a:headEnd type="none" w="med" len="med"/>
                    <a:tailEnd type="none" w="med" len="med"/>
                  </a:ln>
                </p:spPr>
              </p:sp>
            </p:grpSp>
          </p:grpSp>
          <p:grpSp>
            <p:nvGrpSpPr>
              <p:cNvPr id="20512" name="Group 37"/>
              <p:cNvGrpSpPr/>
              <p:nvPr/>
            </p:nvGrpSpPr>
            <p:grpSpPr>
              <a:xfrm>
                <a:off x="4740" y="3158"/>
                <a:ext cx="336" cy="144"/>
                <a:chOff x="4608" y="1680"/>
                <a:chExt cx="336" cy="144"/>
              </a:xfrm>
            </p:grpSpPr>
            <p:sp>
              <p:nvSpPr>
                <p:cNvPr id="20513" name="Arc 38"/>
                <p:cNvSpPr/>
                <p:nvPr/>
              </p:nvSpPr>
              <p:spPr>
                <a:xfrm flipV="1">
                  <a:off x="4752" y="1728"/>
                  <a:ext cx="192" cy="96"/>
                </a:xfrm>
                <a:custGeom>
                  <a:avLst/>
                  <a:gdLst>
                    <a:gd name="txL" fmla="*/ 0 w 21600"/>
                    <a:gd name="txT" fmla="*/ 0 h 21600"/>
                    <a:gd name="txR" fmla="*/ 21600 w 21600"/>
                    <a:gd name="txB" fmla="*/ 21600 h 21600"/>
                  </a:gdLst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21600" h="21600" fill="none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 cap="flat" cmpd="sng">
                  <a:solidFill>
                    <a:srgbClr val="0033CC">
                      <a:alpha val="10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514" name="Arc 39"/>
                <p:cNvSpPr/>
                <p:nvPr/>
              </p:nvSpPr>
              <p:spPr>
                <a:xfrm flipV="1">
                  <a:off x="4608" y="1680"/>
                  <a:ext cx="192" cy="96"/>
                </a:xfrm>
                <a:custGeom>
                  <a:avLst/>
                  <a:gdLst>
                    <a:gd name="txL" fmla="*/ 0 w 21550"/>
                    <a:gd name="txT" fmla="*/ 0 h 20885"/>
                    <a:gd name="txR" fmla="*/ 21550 w 21550"/>
                    <a:gd name="txB" fmla="*/ 20885 h 20885"/>
                  </a:gdLst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21550" h="20885" fill="none">
                      <a:moveTo>
                        <a:pt x="0" y="19412"/>
                      </a:moveTo>
                      <a:cubicBezTo>
                        <a:pt x="631" y="10172"/>
                        <a:pt x="7083" y="2363"/>
                        <a:pt x="16038" y="0"/>
                      </a:cubicBezTo>
                    </a:path>
                    <a:path w="21550" h="20885" stroke="0">
                      <a:moveTo>
                        <a:pt x="0" y="19412"/>
                      </a:moveTo>
                      <a:cubicBezTo>
                        <a:pt x="631" y="10172"/>
                        <a:pt x="7083" y="2363"/>
                        <a:pt x="16038" y="0"/>
                      </a:cubicBezTo>
                      <a:lnTo>
                        <a:pt x="21550" y="20885"/>
                      </a:lnTo>
                      <a:close/>
                    </a:path>
                  </a:pathLst>
                </a:custGeom>
                <a:noFill/>
                <a:ln w="38100" cap="flat" cmpd="sng">
                  <a:solidFill>
                    <a:srgbClr val="0033CC">
                      <a:alpha val="10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sp>
          <p:nvSpPr>
            <p:cNvPr id="20515" name="Text Box 40"/>
            <p:cNvSpPr txBox="1"/>
            <p:nvPr/>
          </p:nvSpPr>
          <p:spPr>
            <a:xfrm>
              <a:off x="4558" y="2478"/>
              <a:ext cx="28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marL="342900" indent="-342900">
                <a:spcBef>
                  <a:spcPct val="5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None/>
              </a:pPr>
              <a:r>
                <a:rPr lang="en-US" altLang="zh-CN" sz="2800" b="1" dirty="0">
                  <a:solidFill>
                    <a:srgbClr val="000000"/>
                  </a:solidFill>
                  <a:latin typeface="楷体_GB2312" pitchFamily="49" charset="-122"/>
                </a:rPr>
                <a:t>1</a:t>
              </a:r>
              <a:endParaRPr lang="en-US" altLang="zh-CN" sz="2800" b="1" dirty="0">
                <a:solidFill>
                  <a:srgbClr val="000000"/>
                </a:solidFill>
                <a:latin typeface="楷体_GB2312" pitchFamily="49" charset="-122"/>
              </a:endParaRPr>
            </a:p>
          </p:txBody>
        </p:sp>
        <p:sp>
          <p:nvSpPr>
            <p:cNvPr id="20516" name="Text Box 41"/>
            <p:cNvSpPr txBox="1"/>
            <p:nvPr/>
          </p:nvSpPr>
          <p:spPr>
            <a:xfrm>
              <a:off x="4876" y="2523"/>
              <a:ext cx="13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marL="342900" indent="-342900">
                <a:spcBef>
                  <a:spcPct val="5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None/>
              </a:pPr>
              <a:r>
                <a:rPr lang="en-US" altLang="zh-CN" sz="2800" b="1" dirty="0">
                  <a:solidFill>
                    <a:srgbClr val="000000"/>
                  </a:solidFill>
                  <a:latin typeface="楷体_GB2312" pitchFamily="49" charset="-122"/>
                </a:rPr>
                <a:t>2</a:t>
              </a:r>
              <a:endParaRPr lang="en-US" altLang="zh-CN" sz="2800" b="1" dirty="0">
                <a:solidFill>
                  <a:srgbClr val="000000"/>
                </a:solidFill>
                <a:latin typeface="楷体_GB2312" pitchFamily="49" charset="-122"/>
              </a:endParaRPr>
            </a:p>
          </p:txBody>
        </p:sp>
      </p:grpSp>
      <p:sp>
        <p:nvSpPr>
          <p:cNvPr id="52243" name="Rectangle 58"/>
          <p:cNvSpPr>
            <a:spLocks noChangeArrowheads="1"/>
          </p:cNvSpPr>
          <p:nvPr/>
        </p:nvSpPr>
        <p:spPr bwMode="auto">
          <a:xfrm>
            <a:off x="-6350" y="208915"/>
            <a:ext cx="9860915" cy="1198880"/>
          </a:xfrm>
          <a:prstGeom prst="rect">
            <a:avLst/>
          </a:prstGeom>
          <a:noFill/>
          <a:ln w="9525" algn="ctr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华文新魏" pitchFamily="2" charset="-122"/>
                <a:ea typeface="楷体_GB2312" pitchFamily="49" charset="-122"/>
                <a:cs typeface="+mn-cs"/>
              </a:rPr>
              <a:t>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   </a:t>
            </a:r>
            <a:r>
              <a:rPr kumimoji="0" 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+mn-cs"/>
              </a:rPr>
              <a:t>  等腰三角形的顶角的平分线、底边</a:t>
            </a:r>
            <a:endParaRPr kumimoji="0" lang="zh-CN" sz="36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楷体" pitchFamily="2" charset="-122"/>
              <a:ea typeface="华文楷体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+mn-cs"/>
              </a:rPr>
              <a:t>上的中线、底边上的高互相重合。</a:t>
            </a:r>
            <a:endParaRPr kumimoji="0" lang="zh-CN" sz="36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楷体" pitchFamily="2" charset="-122"/>
              <a:ea typeface="华文楷体" pitchFamily="2" charset="-122"/>
              <a:cs typeface="+mn-cs"/>
            </a:endParaRPr>
          </a:p>
        </p:txBody>
      </p:sp>
      <p:sp>
        <p:nvSpPr>
          <p:cNvPr id="20519" name="Text Box 59"/>
          <p:cNvSpPr txBox="1"/>
          <p:nvPr/>
        </p:nvSpPr>
        <p:spPr>
          <a:xfrm>
            <a:off x="971550" y="5013325"/>
            <a:ext cx="5545138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sz="1400" b="1" dirty="0">
              <a:solidFill>
                <a:srgbClr val="000000"/>
              </a:solidFill>
              <a:latin typeface="楷体_GB2312" pitchFamily="49" charset="-122"/>
              <a:ea typeface="华文行楷" pitchFamily="2" charset="-122"/>
            </a:endParaRPr>
          </a:p>
        </p:txBody>
      </p:sp>
      <p:sp>
        <p:nvSpPr>
          <p:cNvPr id="49" name="Text Box 1035"/>
          <p:cNvSpPr txBox="1"/>
          <p:nvPr/>
        </p:nvSpPr>
        <p:spPr>
          <a:xfrm>
            <a:off x="6019800" y="5013325"/>
            <a:ext cx="403383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99"/>
                </a:solidFill>
                <a:latin typeface="Times New Roman" panose="02020603050405020304" pitchFamily="18" charset="0"/>
                <a:ea typeface="华文行楷" pitchFamily="2" charset="-122"/>
              </a:rPr>
              <a:t>(</a:t>
            </a:r>
            <a:r>
              <a:rPr lang="zh-CN" altLang="en-US" sz="3200" b="1" dirty="0">
                <a:solidFill>
                  <a:srgbClr val="000099"/>
                </a:solidFill>
                <a:latin typeface="Times New Roman" panose="02020603050405020304" pitchFamily="18" charset="0"/>
                <a:ea typeface="华文行楷" pitchFamily="2" charset="-122"/>
              </a:rPr>
              <a:t>“</a:t>
            </a:r>
            <a:r>
              <a:rPr lang="zh-CN" altLang="en-US" sz="3200" b="1" dirty="0">
                <a:solidFill>
                  <a:srgbClr val="C00000"/>
                </a:solidFill>
                <a:latin typeface="Times New Roman" panose="02020603050405020304" pitchFamily="18" charset="0"/>
                <a:ea typeface="华文行楷" pitchFamily="2" charset="-122"/>
              </a:rPr>
              <a:t>三线合一</a:t>
            </a:r>
            <a:r>
              <a:rPr lang="zh-CN" altLang="en-US" sz="3200" b="1" dirty="0">
                <a:solidFill>
                  <a:srgbClr val="000099"/>
                </a:solidFill>
                <a:latin typeface="Times New Roman" panose="02020603050405020304" pitchFamily="18" charset="0"/>
                <a:ea typeface="华文行楷" pitchFamily="2" charset="-122"/>
              </a:rPr>
              <a:t>”</a:t>
            </a:r>
            <a:r>
              <a:rPr lang="en-US" altLang="zh-CN" sz="3200" b="1" dirty="0">
                <a:solidFill>
                  <a:srgbClr val="000099"/>
                </a:solidFill>
                <a:latin typeface="Times New Roman" panose="02020603050405020304" pitchFamily="18" charset="0"/>
                <a:ea typeface="华文行楷" pitchFamily="2" charset="-122"/>
              </a:rPr>
              <a:t>)</a:t>
            </a:r>
            <a:endParaRPr lang="en-US" altLang="zh-CN" sz="3200" b="1" dirty="0">
              <a:solidFill>
                <a:srgbClr val="000099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20523" name="Rectangle 1115"/>
          <p:cNvSpPr/>
          <p:nvPr/>
        </p:nvSpPr>
        <p:spPr>
          <a:xfrm>
            <a:off x="179070" y="208915"/>
            <a:ext cx="237648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华文新魏" pitchFamily="2" charset="-122"/>
                <a:ea typeface="楷体_GB2312" pitchFamily="49" charset="-122"/>
              </a:rPr>
              <a:t>性质2:</a:t>
            </a:r>
            <a:endParaRPr lang="en-US" altLang="zh-CN" sz="4000" b="1" dirty="0">
              <a:solidFill>
                <a:srgbClr val="000099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88" grpId="0"/>
      <p:bldP spid="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3"/>
          <p:cNvSpPr/>
          <p:nvPr/>
        </p:nvSpPr>
        <p:spPr>
          <a:xfrm>
            <a:off x="1258888" y="333375"/>
            <a:ext cx="9540875" cy="579438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>
            <a:spAutoFit/>
          </a:bodyPr>
          <a:p>
            <a:pPr>
              <a:spcBef>
                <a:spcPct val="25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一般三角形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是否具备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三线合一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的性质呢？</a:t>
            </a:r>
            <a:endParaRPr lang="zh-CN" altLang="en-US" sz="3200" b="1" dirty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378885" name="Rectangle 5"/>
          <p:cNvSpPr/>
          <p:nvPr/>
        </p:nvSpPr>
        <p:spPr>
          <a:xfrm>
            <a:off x="1187450" y="1052513"/>
            <a:ext cx="9144000" cy="579437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“</a:t>
            </a: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三线合一”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是等腰三角形所特有的性质。</a:t>
            </a:r>
            <a:r>
              <a:rPr lang="zh-CN" altLang="en-US" sz="3200" b="1" dirty="0">
                <a:solidFill>
                  <a:srgbClr val="0000FF"/>
                </a:solidFill>
                <a:latin typeface="Monotype Corsiva" pitchFamily="66" charset="0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25" name="" r:id="rId1" imgW="5759450" imgH="4321175"/>
        </mc:Choice>
        <mc:Fallback>
          <p:control name="" r:id="rId1" imgW="5759450" imgH="4321175">
            <p:pic>
              <p:nvPicPr>
                <p:cNvPr id="0" name="ShockwaveFlash1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609600" y="1828800"/>
                  <a:ext cx="5759450" cy="432117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control>
        </mc:Fallback>
      </mc:AlternateContent>
    </p:controls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8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8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/>
          <p:nvPr/>
        </p:nvSpPr>
        <p:spPr>
          <a:xfrm>
            <a:off x="34925" y="1412875"/>
            <a:ext cx="9159875" cy="1066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</a:rPr>
              <a:t>将一把等腰三角尺和一个重锤如图放置，就能检查</a:t>
            </a:r>
            <a:endParaRPr lang="zh-CN" altLang="en-US" sz="3200" b="1" dirty="0">
              <a:solidFill>
                <a:srgbClr val="000000"/>
              </a:solidFill>
              <a:latin typeface="楷体_GB2312" pitchFamily="49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</a:rPr>
              <a:t>一根横梁是否水平，你知道怎么检查吗？</a:t>
            </a:r>
            <a:endParaRPr lang="zh-CN" altLang="en-US" sz="3200" b="1" dirty="0">
              <a:solidFill>
                <a:srgbClr val="000000"/>
              </a:solidFill>
              <a:latin typeface="楷体_GB2312" pitchFamily="49" charset="-122"/>
            </a:endParaRPr>
          </a:p>
        </p:txBody>
      </p:sp>
      <p:graphicFrame>
        <p:nvGraphicFramePr>
          <p:cNvPr id="22531" name="Object 2"/>
          <p:cNvGraphicFramePr/>
          <p:nvPr/>
        </p:nvGraphicFramePr>
        <p:xfrm>
          <a:off x="4284663" y="3065463"/>
          <a:ext cx="4478337" cy="310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4838700" imgH="3295650" progId="MSPhotoEd.3">
                  <p:embed/>
                </p:oleObj>
              </mc:Choice>
              <mc:Fallback>
                <p:oleObj name="" r:id="rId1" imgW="4838700" imgH="3295650" progId="MSPhotoEd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284663" y="3065463"/>
                        <a:ext cx="4478337" cy="31003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2" name="AutoShape 5"/>
          <p:cNvSpPr/>
          <p:nvPr/>
        </p:nvSpPr>
        <p:spPr>
          <a:xfrm rot="8100000">
            <a:off x="1152525" y="3573463"/>
            <a:ext cx="2151063" cy="2197100"/>
          </a:xfrm>
          <a:prstGeom prst="rtTriangl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sz="1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81286" name="AutoShape 6"/>
          <p:cNvSpPr/>
          <p:nvPr/>
        </p:nvSpPr>
        <p:spPr>
          <a:xfrm rot="8100000">
            <a:off x="792163" y="3717925"/>
            <a:ext cx="2879725" cy="2881313"/>
          </a:xfrm>
          <a:prstGeom prst="rtTriangl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sz="1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81287" name="Line 7"/>
          <p:cNvSpPr/>
          <p:nvPr/>
        </p:nvSpPr>
        <p:spPr>
          <a:xfrm>
            <a:off x="2232025" y="3141663"/>
            <a:ext cx="0" cy="2446337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81288" name="Line 8"/>
          <p:cNvSpPr/>
          <p:nvPr/>
        </p:nvSpPr>
        <p:spPr>
          <a:xfrm flipV="1">
            <a:off x="2592388" y="5013325"/>
            <a:ext cx="0" cy="144463"/>
          </a:xfrm>
          <a:prstGeom prst="line">
            <a:avLst/>
          </a:prstGeom>
          <a:ln w="127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289" name="Line 9"/>
          <p:cNvSpPr/>
          <p:nvPr/>
        </p:nvSpPr>
        <p:spPr>
          <a:xfrm>
            <a:off x="647700" y="5013325"/>
            <a:ext cx="0" cy="147638"/>
          </a:xfrm>
          <a:prstGeom prst="line">
            <a:avLst/>
          </a:prstGeom>
          <a:ln w="127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290" name="Line 10"/>
          <p:cNvSpPr/>
          <p:nvPr/>
        </p:nvSpPr>
        <p:spPr>
          <a:xfrm>
            <a:off x="2232025" y="4941888"/>
            <a:ext cx="0" cy="215900"/>
          </a:xfrm>
          <a:prstGeom prst="line">
            <a:avLst/>
          </a:prstGeom>
          <a:ln w="127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291" name="Line 11"/>
          <p:cNvSpPr/>
          <p:nvPr/>
        </p:nvSpPr>
        <p:spPr>
          <a:xfrm>
            <a:off x="3024188" y="5013325"/>
            <a:ext cx="0" cy="147638"/>
          </a:xfrm>
          <a:prstGeom prst="line">
            <a:avLst/>
          </a:prstGeom>
          <a:ln w="127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292" name="Line 12"/>
          <p:cNvSpPr/>
          <p:nvPr/>
        </p:nvSpPr>
        <p:spPr>
          <a:xfrm>
            <a:off x="1079500" y="5013325"/>
            <a:ext cx="0" cy="147638"/>
          </a:xfrm>
          <a:prstGeom prst="line">
            <a:avLst/>
          </a:prstGeom>
          <a:ln w="127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293" name="Line 13"/>
          <p:cNvSpPr/>
          <p:nvPr/>
        </p:nvSpPr>
        <p:spPr>
          <a:xfrm>
            <a:off x="3455988" y="5013325"/>
            <a:ext cx="0" cy="147638"/>
          </a:xfrm>
          <a:prstGeom prst="line">
            <a:avLst/>
          </a:prstGeom>
          <a:ln w="127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294" name="Line 14"/>
          <p:cNvSpPr/>
          <p:nvPr/>
        </p:nvSpPr>
        <p:spPr>
          <a:xfrm>
            <a:off x="1871663" y="5013325"/>
            <a:ext cx="0" cy="147638"/>
          </a:xfrm>
          <a:prstGeom prst="line">
            <a:avLst/>
          </a:prstGeom>
          <a:ln w="127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295" name="Line 15"/>
          <p:cNvSpPr/>
          <p:nvPr/>
        </p:nvSpPr>
        <p:spPr>
          <a:xfrm>
            <a:off x="3887788" y="5013325"/>
            <a:ext cx="0" cy="147638"/>
          </a:xfrm>
          <a:prstGeom prst="line">
            <a:avLst/>
          </a:prstGeom>
          <a:ln w="127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296" name="Line 16"/>
          <p:cNvSpPr/>
          <p:nvPr/>
        </p:nvSpPr>
        <p:spPr>
          <a:xfrm>
            <a:off x="1512888" y="5013325"/>
            <a:ext cx="0" cy="147638"/>
          </a:xfrm>
          <a:prstGeom prst="line">
            <a:avLst/>
          </a:prstGeom>
          <a:ln w="127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297" name="Text Box 17"/>
          <p:cNvSpPr txBox="1"/>
          <p:nvPr/>
        </p:nvSpPr>
        <p:spPr>
          <a:xfrm>
            <a:off x="2160588" y="5157788"/>
            <a:ext cx="108108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</a:rPr>
              <a:t>D</a:t>
            </a:r>
            <a:endParaRPr lang="en-US" altLang="zh-CN" sz="3200" b="1" dirty="0">
              <a:solidFill>
                <a:srgbClr val="000000"/>
              </a:solidFill>
              <a:latin typeface="楷体_GB2312" pitchFamily="49" charset="-122"/>
            </a:endParaRPr>
          </a:p>
        </p:txBody>
      </p:sp>
      <p:sp>
        <p:nvSpPr>
          <p:cNvPr id="481298" name="Text Box 18"/>
          <p:cNvSpPr txBox="1"/>
          <p:nvPr/>
        </p:nvSpPr>
        <p:spPr>
          <a:xfrm>
            <a:off x="2089150" y="2565400"/>
            <a:ext cx="108108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</a:rPr>
              <a:t>A</a:t>
            </a:r>
            <a:endParaRPr lang="en-US" altLang="zh-CN" sz="3200" b="1" dirty="0">
              <a:solidFill>
                <a:srgbClr val="000000"/>
              </a:solidFill>
              <a:latin typeface="楷体_GB2312" pitchFamily="49" charset="-122"/>
            </a:endParaRPr>
          </a:p>
        </p:txBody>
      </p:sp>
      <p:sp>
        <p:nvSpPr>
          <p:cNvPr id="481299" name="Text Box 19"/>
          <p:cNvSpPr txBox="1"/>
          <p:nvPr/>
        </p:nvSpPr>
        <p:spPr>
          <a:xfrm>
            <a:off x="0" y="5157788"/>
            <a:ext cx="108108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</a:rPr>
              <a:t>B</a:t>
            </a:r>
            <a:endParaRPr lang="en-US" altLang="zh-CN" sz="3200" b="1" dirty="0">
              <a:solidFill>
                <a:srgbClr val="000000"/>
              </a:solidFill>
              <a:latin typeface="楷体_GB2312" pitchFamily="49" charset="-122"/>
            </a:endParaRPr>
          </a:p>
        </p:txBody>
      </p:sp>
      <p:pic>
        <p:nvPicPr>
          <p:cNvPr id="22547" name="Picture 25" descr="N_18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lum bright="-6000" contrast="18000"/>
          </a:blip>
          <a:stretch>
            <a:fillRect/>
          </a:stretch>
        </p:blipFill>
        <p:spPr>
          <a:xfrm>
            <a:off x="0" y="5734050"/>
            <a:ext cx="2946400" cy="1368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48" name="Picture 26" descr="Q_0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975" y="5949950"/>
            <a:ext cx="1295400" cy="566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49" name="Rectangle 30"/>
          <p:cNvSpPr/>
          <p:nvPr/>
        </p:nvSpPr>
        <p:spPr>
          <a:xfrm>
            <a:off x="4094163" y="5081588"/>
            <a:ext cx="477837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C</a:t>
            </a:r>
            <a:endParaRPr lang="en-US" altLang="zh-CN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57200" y="381000"/>
            <a:ext cx="5054589" cy="923330"/>
          </a:xfrm>
          <a:prstGeom prst="rect">
            <a:avLst/>
          </a:prstGeom>
          <a:noFill/>
        </p:spPr>
        <p:txBody>
          <a:bodyPr wrap="none" numCol="1">
            <a:prstTxWarp prst="textStop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现在你会了吗？</a:t>
            </a:r>
            <a:endParaRPr kumimoji="0" lang="zh-CN" altLang="en-US" sz="5400" b="1" i="0" u="none" strike="noStrike" kern="1200" cap="none" spc="0" normalizeH="0" baseline="0" noProof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FF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pic>
        <p:nvPicPr>
          <p:cNvPr id="22551" name="Picture 17" descr="12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8200" y="6143625"/>
            <a:ext cx="800100" cy="714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8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8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8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8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8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8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8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8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8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8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8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8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8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86" grpId="0" bldLvl="0" animBg="1"/>
      <p:bldP spid="481297" grpId="0"/>
      <p:bldP spid="481298" grpId="0"/>
      <p:bldP spid="48129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Text Box 4"/>
          <p:cNvSpPr txBox="1"/>
          <p:nvPr/>
        </p:nvSpPr>
        <p:spPr>
          <a:xfrm>
            <a:off x="431800" y="1400175"/>
            <a:ext cx="74168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如图，在下列等腰三角形中，分别求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出其它两个角的度数。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435" name="AutoShape 5"/>
          <p:cNvSpPr/>
          <p:nvPr/>
        </p:nvSpPr>
        <p:spPr>
          <a:xfrm>
            <a:off x="4500563" y="3644900"/>
            <a:ext cx="4346575" cy="1257300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sz="1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436" name="Text Box 6"/>
          <p:cNvSpPr txBox="1"/>
          <p:nvPr/>
        </p:nvSpPr>
        <p:spPr>
          <a:xfrm>
            <a:off x="6372225" y="3068638"/>
            <a:ext cx="550863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A</a:t>
            </a:r>
            <a:endParaRPr lang="en-US" altLang="zh-CN" sz="40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437" name="Text Box 7"/>
          <p:cNvSpPr txBox="1"/>
          <p:nvPr/>
        </p:nvSpPr>
        <p:spPr>
          <a:xfrm>
            <a:off x="4067175" y="4508500"/>
            <a:ext cx="522288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B</a:t>
            </a:r>
            <a:endParaRPr lang="en-US" altLang="zh-CN" sz="40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438" name="Text Box 8"/>
          <p:cNvSpPr txBox="1"/>
          <p:nvPr/>
        </p:nvSpPr>
        <p:spPr>
          <a:xfrm>
            <a:off x="8459788" y="4868863"/>
            <a:ext cx="550862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C</a:t>
            </a:r>
            <a:endParaRPr lang="en-US" altLang="zh-CN" sz="40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403465" name="Rectangle 9"/>
          <p:cNvSpPr/>
          <p:nvPr/>
        </p:nvSpPr>
        <p:spPr>
          <a:xfrm>
            <a:off x="6251575" y="3789363"/>
            <a:ext cx="13684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120°</a:t>
            </a:r>
            <a:endParaRPr lang="en-US" altLang="zh-CN" sz="3200" b="1" dirty="0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440" name="AutoShape 10"/>
          <p:cNvSpPr/>
          <p:nvPr/>
        </p:nvSpPr>
        <p:spPr>
          <a:xfrm>
            <a:off x="1143000" y="3124200"/>
            <a:ext cx="2087563" cy="2697163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sz="1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441" name="Text Box 11"/>
          <p:cNvSpPr txBox="1"/>
          <p:nvPr/>
        </p:nvSpPr>
        <p:spPr>
          <a:xfrm>
            <a:off x="1908175" y="2565400"/>
            <a:ext cx="550863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A</a:t>
            </a:r>
            <a:endParaRPr lang="en-US" altLang="zh-CN" sz="40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442" name="Text Box 12"/>
          <p:cNvSpPr txBox="1"/>
          <p:nvPr/>
        </p:nvSpPr>
        <p:spPr>
          <a:xfrm>
            <a:off x="466725" y="5407025"/>
            <a:ext cx="522288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B</a:t>
            </a:r>
            <a:endParaRPr lang="en-US" altLang="zh-CN" sz="40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443" name="Text Box 13"/>
          <p:cNvSpPr txBox="1"/>
          <p:nvPr/>
        </p:nvSpPr>
        <p:spPr>
          <a:xfrm>
            <a:off x="3275013" y="5478463"/>
            <a:ext cx="550862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C</a:t>
            </a:r>
            <a:endParaRPr lang="en-US" altLang="zh-CN" sz="40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444" name="Freeform 14"/>
          <p:cNvSpPr/>
          <p:nvPr/>
        </p:nvSpPr>
        <p:spPr>
          <a:xfrm>
            <a:off x="2097088" y="3390900"/>
            <a:ext cx="144462" cy="1588"/>
          </a:xfrm>
          <a:custGeom>
            <a:avLst/>
            <a:gdLst>
              <a:gd name="txL" fmla="*/ 0 w 91"/>
              <a:gd name="txT" fmla="*/ 0 h 1"/>
              <a:gd name="txR" fmla="*/ 91 w 91"/>
              <a:gd name="txB" fmla="*/ 1 h 1"/>
            </a:gdLst>
            <a:ahLst/>
            <a:cxnLst>
              <a:cxn ang="0">
                <a:pos x="0" y="0"/>
              </a:cxn>
              <a:cxn ang="0">
                <a:pos x="2147483647" y="0"/>
              </a:cxn>
            </a:cxnLst>
            <a:rect l="txL" t="txT" r="txR" b="txB"/>
            <a:pathLst>
              <a:path w="91" h="1">
                <a:moveTo>
                  <a:pt x="0" y="0"/>
                </a:moveTo>
                <a:cubicBezTo>
                  <a:pt x="0" y="0"/>
                  <a:pt x="45" y="0"/>
                  <a:pt x="91" y="0"/>
                </a:cubicBezTo>
              </a:path>
            </a:pathLst>
          </a:custGeom>
          <a:noFill/>
          <a:ln w="2857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445" name="Rectangle 15"/>
          <p:cNvSpPr/>
          <p:nvPr/>
        </p:nvSpPr>
        <p:spPr>
          <a:xfrm>
            <a:off x="1774825" y="3663950"/>
            <a:ext cx="12128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36°</a:t>
            </a:r>
            <a:endParaRPr lang="en-US" altLang="zh-CN" sz="32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8446" name="Arc 16"/>
          <p:cNvSpPr/>
          <p:nvPr/>
        </p:nvSpPr>
        <p:spPr>
          <a:xfrm rot="7328550">
            <a:off x="6562725" y="3597275"/>
            <a:ext cx="215900" cy="309563"/>
          </a:xfrm>
          <a:custGeom>
            <a:avLst/>
            <a:gdLst>
              <a:gd name="txL" fmla="*/ 0 w 21600"/>
              <a:gd name="txT" fmla="*/ 0 h 31008"/>
              <a:gd name="txR" fmla="*/ 21600 w 21600"/>
              <a:gd name="txB" fmla="*/ 31008 h 31008"/>
            </a:gdLst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txL" t="txT" r="txR" b="txB"/>
            <a:pathLst>
              <a:path w="21600" h="31008" fill="none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858"/>
                  <a:pt x="20862" y="28074"/>
                  <a:pt x="19443" y="31007"/>
                </a:cubicBezTo>
              </a:path>
              <a:path w="21600" h="31008" stroke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858"/>
                  <a:pt x="20862" y="28074"/>
                  <a:pt x="19443" y="31007"/>
                </a:cubicBezTo>
                <a:lnTo>
                  <a:pt x="0" y="21600"/>
                </a:lnTo>
                <a:close/>
              </a:path>
            </a:pathLst>
          </a:custGeom>
          <a:noFill/>
          <a:ln w="381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447" name="Arc 17"/>
          <p:cNvSpPr/>
          <p:nvPr/>
        </p:nvSpPr>
        <p:spPr>
          <a:xfrm rot="9031631" flipV="1">
            <a:off x="2819400" y="5486400"/>
            <a:ext cx="277813" cy="309563"/>
          </a:xfrm>
          <a:custGeom>
            <a:avLst/>
            <a:gdLst>
              <a:gd name="txL" fmla="*/ 0 w 21600"/>
              <a:gd name="txT" fmla="*/ 0 h 31008"/>
              <a:gd name="txR" fmla="*/ 21600 w 21600"/>
              <a:gd name="txB" fmla="*/ 31008 h 31008"/>
            </a:gdLst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txL" t="txT" r="txR" b="txB"/>
            <a:pathLst>
              <a:path w="21600" h="31008" fill="none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858"/>
                  <a:pt x="20862" y="28074"/>
                  <a:pt x="19443" y="31007"/>
                </a:cubicBezTo>
              </a:path>
              <a:path w="21600" h="31008" stroke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858"/>
                  <a:pt x="20862" y="28074"/>
                  <a:pt x="19443" y="31007"/>
                </a:cubicBezTo>
                <a:lnTo>
                  <a:pt x="0" y="21600"/>
                </a:lnTo>
                <a:close/>
              </a:path>
            </a:pathLst>
          </a:custGeom>
          <a:noFill/>
          <a:ln w="381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448" name="Arc 18"/>
          <p:cNvSpPr/>
          <p:nvPr/>
        </p:nvSpPr>
        <p:spPr>
          <a:xfrm rot="9031631" flipV="1">
            <a:off x="8131175" y="4619625"/>
            <a:ext cx="260350" cy="201613"/>
          </a:xfrm>
          <a:custGeom>
            <a:avLst/>
            <a:gdLst>
              <a:gd name="txL" fmla="*/ 0 w 21600"/>
              <a:gd name="txT" fmla="*/ 0 h 31008"/>
              <a:gd name="txR" fmla="*/ 21600 w 21600"/>
              <a:gd name="txB" fmla="*/ 31008 h 31008"/>
            </a:gdLst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txL" t="txT" r="txR" b="txB"/>
            <a:pathLst>
              <a:path w="21600" h="31008" fill="none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858"/>
                  <a:pt x="20862" y="28074"/>
                  <a:pt x="19443" y="31007"/>
                </a:cubicBezTo>
              </a:path>
              <a:path w="21600" h="31008" stroke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858"/>
                  <a:pt x="20862" y="28074"/>
                  <a:pt x="19443" y="31007"/>
                </a:cubicBezTo>
                <a:lnTo>
                  <a:pt x="0" y="21600"/>
                </a:lnTo>
                <a:close/>
              </a:path>
            </a:pathLst>
          </a:custGeom>
          <a:noFill/>
          <a:ln w="381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449" name="Arc 19"/>
          <p:cNvSpPr/>
          <p:nvPr/>
        </p:nvSpPr>
        <p:spPr>
          <a:xfrm rot="2604423">
            <a:off x="1295400" y="5486400"/>
            <a:ext cx="215900" cy="309563"/>
          </a:xfrm>
          <a:custGeom>
            <a:avLst/>
            <a:gdLst>
              <a:gd name="txL" fmla="*/ 0 w 21600"/>
              <a:gd name="txT" fmla="*/ 0 h 31008"/>
              <a:gd name="txR" fmla="*/ 21600 w 21600"/>
              <a:gd name="txB" fmla="*/ 31008 h 31008"/>
            </a:gdLst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txL" t="txT" r="txR" b="txB"/>
            <a:pathLst>
              <a:path w="21600" h="31008" fill="none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858"/>
                  <a:pt x="20862" y="28074"/>
                  <a:pt x="19443" y="31007"/>
                </a:cubicBezTo>
              </a:path>
              <a:path w="21600" h="31008" stroke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858"/>
                  <a:pt x="20862" y="28074"/>
                  <a:pt x="19443" y="31007"/>
                </a:cubicBezTo>
                <a:lnTo>
                  <a:pt x="0" y="21600"/>
                </a:lnTo>
                <a:close/>
              </a:path>
            </a:pathLst>
          </a:custGeom>
          <a:noFill/>
          <a:ln w="381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450" name="Arc 20"/>
          <p:cNvSpPr/>
          <p:nvPr/>
        </p:nvSpPr>
        <p:spPr>
          <a:xfrm rot="2604423">
            <a:off x="5003800" y="4559300"/>
            <a:ext cx="215900" cy="309563"/>
          </a:xfrm>
          <a:custGeom>
            <a:avLst/>
            <a:gdLst>
              <a:gd name="txL" fmla="*/ 0 w 21600"/>
              <a:gd name="txT" fmla="*/ 0 h 31008"/>
              <a:gd name="txR" fmla="*/ 21600 w 21600"/>
              <a:gd name="txB" fmla="*/ 31008 h 31008"/>
            </a:gdLst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txL" t="txT" r="txR" b="txB"/>
            <a:pathLst>
              <a:path w="21600" h="31008" fill="none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858"/>
                  <a:pt x="20862" y="28074"/>
                  <a:pt x="19443" y="31007"/>
                </a:cubicBezTo>
              </a:path>
              <a:path w="21600" h="31008" stroke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858"/>
                  <a:pt x="20862" y="28074"/>
                  <a:pt x="19443" y="31007"/>
                </a:cubicBezTo>
                <a:lnTo>
                  <a:pt x="0" y="21600"/>
                </a:lnTo>
                <a:close/>
              </a:path>
            </a:pathLst>
          </a:custGeom>
          <a:noFill/>
          <a:ln w="381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03477" name="Text Box 21"/>
          <p:cNvSpPr txBox="1"/>
          <p:nvPr/>
        </p:nvSpPr>
        <p:spPr>
          <a:xfrm>
            <a:off x="1371600" y="5084763"/>
            <a:ext cx="8969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i="1" dirty="0">
                <a:solidFill>
                  <a:srgbClr val="FF3300"/>
                </a:solidFill>
                <a:latin typeface="楷体_GB2312" pitchFamily="49" charset="-122"/>
              </a:rPr>
              <a:t>72°</a:t>
            </a:r>
            <a:endParaRPr lang="en-US" altLang="zh-CN" sz="2400" b="1" i="1" dirty="0">
              <a:solidFill>
                <a:srgbClr val="FF3300"/>
              </a:solidFill>
              <a:latin typeface="楷体_GB2312" pitchFamily="49" charset="-122"/>
            </a:endParaRPr>
          </a:p>
        </p:txBody>
      </p:sp>
      <p:sp>
        <p:nvSpPr>
          <p:cNvPr id="403478" name="Text Box 22"/>
          <p:cNvSpPr txBox="1"/>
          <p:nvPr/>
        </p:nvSpPr>
        <p:spPr>
          <a:xfrm>
            <a:off x="2362200" y="5084763"/>
            <a:ext cx="914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i="1" dirty="0">
                <a:solidFill>
                  <a:srgbClr val="FF3300"/>
                </a:solidFill>
                <a:latin typeface="楷体_GB2312" pitchFamily="49" charset="-122"/>
              </a:rPr>
              <a:t>72°</a:t>
            </a:r>
            <a:endParaRPr lang="en-US" altLang="zh-CN" sz="2400" b="1" i="1" dirty="0">
              <a:solidFill>
                <a:srgbClr val="FF3300"/>
              </a:solidFill>
              <a:latin typeface="楷体_GB2312" pitchFamily="49" charset="-122"/>
            </a:endParaRPr>
          </a:p>
        </p:txBody>
      </p:sp>
      <p:sp>
        <p:nvSpPr>
          <p:cNvPr id="18453" name="Text Box 23"/>
          <p:cNvSpPr txBox="1"/>
          <p:nvPr/>
        </p:nvSpPr>
        <p:spPr>
          <a:xfrm>
            <a:off x="5334000" y="4394200"/>
            <a:ext cx="11096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i="1" dirty="0">
                <a:solidFill>
                  <a:srgbClr val="000000"/>
                </a:solidFill>
                <a:latin typeface="楷体_GB2312" pitchFamily="49" charset="-122"/>
              </a:rPr>
              <a:t>30°</a:t>
            </a:r>
            <a:endParaRPr lang="en-US" altLang="zh-CN" sz="2400" b="1" i="1" dirty="0">
              <a:solidFill>
                <a:srgbClr val="000000"/>
              </a:solidFill>
              <a:latin typeface="楷体_GB2312" pitchFamily="49" charset="-122"/>
            </a:endParaRPr>
          </a:p>
        </p:txBody>
      </p:sp>
      <p:sp>
        <p:nvSpPr>
          <p:cNvPr id="403480" name="Text Box 24"/>
          <p:cNvSpPr txBox="1"/>
          <p:nvPr/>
        </p:nvSpPr>
        <p:spPr>
          <a:xfrm>
            <a:off x="7539038" y="4437063"/>
            <a:ext cx="128111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i="1" dirty="0">
                <a:solidFill>
                  <a:srgbClr val="FF3300"/>
                </a:solidFill>
                <a:latin typeface="楷体_GB2312" pitchFamily="49" charset="-122"/>
              </a:rPr>
              <a:t>30°</a:t>
            </a:r>
            <a:endParaRPr lang="en-US" altLang="zh-CN" sz="2400" b="1" i="1" dirty="0">
              <a:solidFill>
                <a:srgbClr val="FF3300"/>
              </a:solidFill>
              <a:latin typeface="楷体_GB2312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400300" y="6231950"/>
            <a:ext cx="4343401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EA4ED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等腰三角形</a:t>
            </a:r>
            <a:endParaRPr kumimoji="0" lang="zh-CN" altLang="en-US" sz="3200" b="1" i="0" u="none" strike="noStrike" kern="1200" cap="none" spc="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EA4ED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8457" name="矩形 27"/>
          <p:cNvSpPr/>
          <p:nvPr/>
        </p:nvSpPr>
        <p:spPr>
          <a:xfrm>
            <a:off x="228600" y="152400"/>
            <a:ext cx="3581400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400" b="1" dirty="0">
                <a:solidFill>
                  <a:srgbClr val="FF3300"/>
                </a:solidFill>
                <a:latin typeface="楷体_GB2312" pitchFamily="49" charset="-122"/>
                <a:ea typeface="华文行楷" pitchFamily="2" charset="-122"/>
              </a:rPr>
              <a:t>活动（四）：</a:t>
            </a:r>
            <a:endParaRPr lang="zh-CN" altLang="en-US" sz="4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29000" y="152400"/>
            <a:ext cx="44196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 dirty="0">
                <a:solidFill>
                  <a:schemeClr val="accent1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运用性质，解决问题</a:t>
            </a:r>
            <a:endParaRPr kumimoji="0" lang="zh-CN" altLang="en-US" sz="3600" b="1" kern="1200" cap="none" spc="0" normalizeH="0" baseline="0" noProof="0" dirty="0">
              <a:solidFill>
                <a:schemeClr val="accent1">
                  <a:lumMod val="50000"/>
                </a:schemeClr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3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3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3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3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3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3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3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3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65" grpId="0"/>
      <p:bldP spid="403477" grpId="0"/>
      <p:bldP spid="403478" grpId="0"/>
      <p:bldP spid="40348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 Box 1026"/>
          <p:cNvSpPr txBox="1"/>
          <p:nvPr/>
        </p:nvSpPr>
        <p:spPr>
          <a:xfrm>
            <a:off x="457200" y="762000"/>
            <a:ext cx="8424863" cy="4400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latin typeface="宋体" panose="02010600030101010101" pitchFamily="2" charset="-122"/>
              </a:rPr>
              <a:t>2.</a:t>
            </a:r>
            <a:r>
              <a:rPr lang="zh-CN" altLang="en-US" sz="4000" b="1" dirty="0">
                <a:latin typeface="宋体" panose="02010600030101010101" pitchFamily="2" charset="-122"/>
              </a:rPr>
              <a:t>等腰三角形一个底角为</a:t>
            </a:r>
            <a:r>
              <a:rPr lang="en-US" altLang="zh-CN" sz="4000" b="1" dirty="0">
                <a:latin typeface="宋体" panose="02010600030101010101" pitchFamily="2" charset="-122"/>
              </a:rPr>
              <a:t>75°,</a:t>
            </a:r>
            <a:r>
              <a:rPr lang="zh-CN" altLang="en-US" sz="4000" b="1" dirty="0">
                <a:latin typeface="宋体" panose="02010600030101010101" pitchFamily="2" charset="-122"/>
              </a:rPr>
              <a:t>它的另外两个角为</a:t>
            </a:r>
            <a:r>
              <a:rPr lang="en-US" altLang="zh-CN" sz="4000" b="1" dirty="0">
                <a:latin typeface="宋体" panose="02010600030101010101" pitchFamily="2" charset="-122"/>
              </a:rPr>
              <a:t>_____</a:t>
            </a:r>
            <a:r>
              <a:rPr lang="en-US" altLang="zh-CN" sz="4000" b="1" u="sng" dirty="0">
                <a:latin typeface="宋体" panose="02010600030101010101" pitchFamily="2" charset="-122"/>
              </a:rPr>
              <a:t>    </a:t>
            </a:r>
            <a:r>
              <a:rPr lang="en-US" altLang="zh-CN" sz="4000" b="1" dirty="0">
                <a:latin typeface="宋体" panose="02010600030101010101" pitchFamily="2" charset="-122"/>
              </a:rPr>
              <a:t>__</a:t>
            </a:r>
            <a:r>
              <a:rPr lang="zh-CN" altLang="en-US" sz="4000" b="1" dirty="0">
                <a:latin typeface="宋体" panose="02010600030101010101" pitchFamily="2" charset="-122"/>
              </a:rPr>
              <a:t>；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4000" b="1" dirty="0">
                <a:latin typeface="宋体" panose="02010600030101010101" pitchFamily="2" charset="-122"/>
              </a:rPr>
              <a:t>3.</a:t>
            </a:r>
            <a:r>
              <a:rPr lang="zh-CN" altLang="en-US" sz="4000" b="1" dirty="0">
                <a:latin typeface="宋体" panose="02010600030101010101" pitchFamily="2" charset="-122"/>
              </a:rPr>
              <a:t>等腰三角形一个角为</a:t>
            </a:r>
            <a:r>
              <a:rPr lang="en-US" altLang="zh-CN" sz="4000" b="1" dirty="0">
                <a:latin typeface="宋体" panose="02010600030101010101" pitchFamily="2" charset="-122"/>
              </a:rPr>
              <a:t>70°,</a:t>
            </a:r>
            <a:r>
              <a:rPr lang="zh-CN" altLang="en-US" sz="4000" b="1" dirty="0">
                <a:latin typeface="宋体" panose="02010600030101010101" pitchFamily="2" charset="-122"/>
              </a:rPr>
              <a:t>它的另外两个角为</a:t>
            </a:r>
            <a:r>
              <a:rPr lang="en-US" altLang="zh-CN" sz="4000" b="1" dirty="0">
                <a:latin typeface="宋体" panose="02010600030101010101" pitchFamily="2" charset="-122"/>
              </a:rPr>
              <a:t>___________________</a:t>
            </a:r>
            <a:r>
              <a:rPr lang="zh-CN" altLang="en-US" sz="4000" b="1" dirty="0">
                <a:latin typeface="宋体" panose="02010600030101010101" pitchFamily="2" charset="-122"/>
              </a:rPr>
              <a:t>；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4000" b="1" dirty="0">
                <a:latin typeface="Times New Roman" panose="02020603050405020304" pitchFamily="18" charset="0"/>
              </a:rPr>
              <a:t>4.</a:t>
            </a:r>
            <a:r>
              <a:rPr lang="zh-CN" altLang="en-US" sz="4000" b="1" dirty="0">
                <a:latin typeface="Times New Roman" panose="02020603050405020304" pitchFamily="18" charset="0"/>
              </a:rPr>
              <a:t>等腰三角形一个角为</a:t>
            </a:r>
            <a:r>
              <a:rPr lang="en-US" altLang="zh-CN" sz="4000" b="1" dirty="0">
                <a:latin typeface="宋体" panose="02010600030101010101" pitchFamily="2" charset="-122"/>
              </a:rPr>
              <a:t>110°,</a:t>
            </a:r>
            <a:r>
              <a:rPr lang="zh-CN" altLang="en-US" sz="4000" b="1" dirty="0">
                <a:latin typeface="宋体" panose="02010600030101010101" pitchFamily="2" charset="-122"/>
              </a:rPr>
              <a:t>它的另外两个角为</a:t>
            </a:r>
            <a:r>
              <a:rPr lang="en-US" altLang="zh-CN" sz="4000" b="1" u="sng" dirty="0">
                <a:latin typeface="宋体" panose="02010600030101010101" pitchFamily="2" charset="-122"/>
              </a:rPr>
              <a:t>______   __</a:t>
            </a:r>
            <a:r>
              <a:rPr lang="zh-CN" altLang="en-US" sz="4000" b="1" dirty="0">
                <a:latin typeface="宋体" panose="02010600030101010101" pitchFamily="2" charset="-122"/>
              </a:rPr>
              <a:t>。</a:t>
            </a:r>
            <a:endParaRPr lang="zh-CN" altLang="en-US" sz="4000" b="1" u="sng" dirty="0"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17415" name="Text Box 1031"/>
          <p:cNvSpPr txBox="1"/>
          <p:nvPr/>
        </p:nvSpPr>
        <p:spPr>
          <a:xfrm>
            <a:off x="3657600" y="1371600"/>
            <a:ext cx="23622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华文行楷" pitchFamily="2" charset="-122"/>
              </a:rPr>
              <a:t>75°, 30°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17416" name="Text Box 1032"/>
          <p:cNvSpPr txBox="1"/>
          <p:nvPr/>
        </p:nvSpPr>
        <p:spPr>
          <a:xfrm>
            <a:off x="3220720" y="2896235"/>
            <a:ext cx="52578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70°,  40°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或  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55°, 55°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7" name="Text Box 1033"/>
          <p:cNvSpPr txBox="1"/>
          <p:nvPr/>
        </p:nvSpPr>
        <p:spPr>
          <a:xfrm>
            <a:off x="3352800" y="4419600"/>
            <a:ext cx="35814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华文行楷" pitchFamily="2" charset="-122"/>
              </a:rPr>
              <a:t>35°,  35°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50183" name="TextBox 7"/>
          <p:cNvSpPr txBox="1"/>
          <p:nvPr/>
        </p:nvSpPr>
        <p:spPr>
          <a:xfrm>
            <a:off x="-3810" y="5634355"/>
            <a:ext cx="915162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注意：等腰三角形的顶角可以是直角、钝角、锐角中的任何一个，而</a:t>
            </a:r>
            <a:r>
              <a:rPr lang="zh-CN" altLang="en-US" sz="3200" b="1" dirty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底角只能是锐角</a:t>
            </a:r>
            <a:r>
              <a:rPr lang="zh-CN" altLang="en-US" sz="32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32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5" grpId="0"/>
      <p:bldP spid="17416" grpId="0"/>
      <p:bldP spid="17417" grpId="0"/>
      <p:bldP spid="5018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4"/>
          <p:cNvSpPr>
            <a:spLocks noGrp="1"/>
          </p:cNvSpPr>
          <p:nvPr>
            <p:ph type="body"/>
          </p:nvPr>
        </p:nvSpPr>
        <p:spPr>
          <a:xfrm>
            <a:off x="457200" y="1676400"/>
            <a:ext cx="8458200" cy="4525963"/>
          </a:xfrm>
          <a:ln/>
        </p:spPr>
        <p:txBody>
          <a:bodyPr/>
          <a:p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、钝角三角形不可能是等腰三角形。（   ）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、等腰三角形的两边分别是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和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，那么周长是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10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或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14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。（   ）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、等腰三角形的角平分线、中线 和高互相重合。（   ）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96648" name="Text Box 8"/>
          <p:cNvSpPr txBox="1"/>
          <p:nvPr/>
        </p:nvSpPr>
        <p:spPr>
          <a:xfrm>
            <a:off x="1295400" y="2133600"/>
            <a:ext cx="869950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5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×</a:t>
            </a:r>
            <a:endParaRPr lang="en-US" altLang="zh-CN" sz="54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96649" name="Text Box 9"/>
          <p:cNvSpPr txBox="1"/>
          <p:nvPr/>
        </p:nvSpPr>
        <p:spPr>
          <a:xfrm>
            <a:off x="5029200" y="3429000"/>
            <a:ext cx="869950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5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×</a:t>
            </a:r>
            <a:endParaRPr lang="en-US" altLang="zh-CN" sz="54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96650" name="Text Box 10"/>
          <p:cNvSpPr txBox="1"/>
          <p:nvPr/>
        </p:nvSpPr>
        <p:spPr>
          <a:xfrm>
            <a:off x="3581400" y="4648200"/>
            <a:ext cx="869950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5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×</a:t>
            </a:r>
            <a:endParaRPr lang="en-US" altLang="zh-CN" sz="54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58" name="WordArt 13"/>
          <p:cNvSpPr>
            <a:spLocks noTextEdit="1"/>
          </p:cNvSpPr>
          <p:nvPr/>
        </p:nvSpPr>
        <p:spPr>
          <a:xfrm>
            <a:off x="2195513" y="476250"/>
            <a:ext cx="5184775" cy="10810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p>
            <a:pPr algn="ctr"/>
            <a:r>
              <a:rPr lang="zh-CN" altLang="en-US" sz="3600" b="1" spc="-36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楷体_GB2312" charset="0"/>
                <a:ea typeface="楷体_GB2312" charset="0"/>
              </a:rPr>
              <a:t>比谁最细心</a:t>
            </a:r>
            <a:endParaRPr lang="zh-CN" altLang="en-US" sz="3600" b="1" spc="-36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楷体_GB2312" charset="0"/>
              <a:ea typeface="楷体_GB23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49664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49664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49665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6648" grpId="0"/>
      <p:bldP spid="496649" grpId="0"/>
      <p:bldP spid="4966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/>
          <p:nvPr/>
        </p:nvSpPr>
        <p:spPr>
          <a:xfrm>
            <a:off x="34925" y="1412875"/>
            <a:ext cx="9159875" cy="1066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</a:rPr>
              <a:t>将一把等腰三角尺和一个重锤如图放置，就能检查</a:t>
            </a:r>
            <a:endParaRPr lang="zh-CN" altLang="en-US" sz="3200" b="1" dirty="0">
              <a:solidFill>
                <a:srgbClr val="000000"/>
              </a:solidFill>
              <a:latin typeface="楷体_GB2312" pitchFamily="49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</a:rPr>
              <a:t>一根横梁是否水平，你知道怎么检查吗？</a:t>
            </a:r>
            <a:endParaRPr lang="zh-CN" altLang="en-US" sz="3200" b="1" dirty="0">
              <a:solidFill>
                <a:srgbClr val="000000"/>
              </a:solidFill>
              <a:latin typeface="楷体_GB2312" pitchFamily="49" charset="-122"/>
            </a:endParaRPr>
          </a:p>
        </p:txBody>
      </p:sp>
      <p:graphicFrame>
        <p:nvGraphicFramePr>
          <p:cNvPr id="5123" name="Object 2"/>
          <p:cNvGraphicFramePr/>
          <p:nvPr/>
        </p:nvGraphicFramePr>
        <p:xfrm>
          <a:off x="4284663" y="3065463"/>
          <a:ext cx="4478337" cy="310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4838700" imgH="3295650" progId="MSPhotoEd.3">
                  <p:embed/>
                </p:oleObj>
              </mc:Choice>
              <mc:Fallback>
                <p:oleObj name="" r:id="rId1" imgW="4838700" imgH="3295650" progId="MSPhotoEd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284663" y="3065463"/>
                        <a:ext cx="4478337" cy="31003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4" name="AutoShape 5"/>
          <p:cNvSpPr/>
          <p:nvPr/>
        </p:nvSpPr>
        <p:spPr>
          <a:xfrm rot="8100000">
            <a:off x="1152525" y="3573463"/>
            <a:ext cx="2151063" cy="2197100"/>
          </a:xfrm>
          <a:prstGeom prst="rtTriangl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sz="1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81286" name="AutoShape 6"/>
          <p:cNvSpPr/>
          <p:nvPr/>
        </p:nvSpPr>
        <p:spPr>
          <a:xfrm rot="8100000">
            <a:off x="792163" y="3717925"/>
            <a:ext cx="2879725" cy="2881313"/>
          </a:xfrm>
          <a:prstGeom prst="rtTriangl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sz="1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81287" name="Line 7"/>
          <p:cNvSpPr/>
          <p:nvPr/>
        </p:nvSpPr>
        <p:spPr>
          <a:xfrm>
            <a:off x="2232025" y="3141663"/>
            <a:ext cx="0" cy="2446337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81288" name="Line 8"/>
          <p:cNvSpPr/>
          <p:nvPr/>
        </p:nvSpPr>
        <p:spPr>
          <a:xfrm flipV="1">
            <a:off x="2592388" y="5013325"/>
            <a:ext cx="0" cy="144463"/>
          </a:xfrm>
          <a:prstGeom prst="line">
            <a:avLst/>
          </a:prstGeom>
          <a:ln w="127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289" name="Line 9"/>
          <p:cNvSpPr/>
          <p:nvPr/>
        </p:nvSpPr>
        <p:spPr>
          <a:xfrm>
            <a:off x="647700" y="5013325"/>
            <a:ext cx="0" cy="147638"/>
          </a:xfrm>
          <a:prstGeom prst="line">
            <a:avLst/>
          </a:prstGeom>
          <a:ln w="127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290" name="Line 10"/>
          <p:cNvSpPr/>
          <p:nvPr/>
        </p:nvSpPr>
        <p:spPr>
          <a:xfrm>
            <a:off x="2232025" y="4941888"/>
            <a:ext cx="0" cy="215900"/>
          </a:xfrm>
          <a:prstGeom prst="line">
            <a:avLst/>
          </a:prstGeom>
          <a:ln w="127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291" name="Line 11"/>
          <p:cNvSpPr/>
          <p:nvPr/>
        </p:nvSpPr>
        <p:spPr>
          <a:xfrm>
            <a:off x="3024188" y="5013325"/>
            <a:ext cx="0" cy="147638"/>
          </a:xfrm>
          <a:prstGeom prst="line">
            <a:avLst/>
          </a:prstGeom>
          <a:ln w="127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292" name="Line 12"/>
          <p:cNvSpPr/>
          <p:nvPr/>
        </p:nvSpPr>
        <p:spPr>
          <a:xfrm>
            <a:off x="1079500" y="5013325"/>
            <a:ext cx="0" cy="147638"/>
          </a:xfrm>
          <a:prstGeom prst="line">
            <a:avLst/>
          </a:prstGeom>
          <a:ln w="127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293" name="Line 13"/>
          <p:cNvSpPr/>
          <p:nvPr/>
        </p:nvSpPr>
        <p:spPr>
          <a:xfrm>
            <a:off x="3455988" y="5013325"/>
            <a:ext cx="0" cy="147638"/>
          </a:xfrm>
          <a:prstGeom prst="line">
            <a:avLst/>
          </a:prstGeom>
          <a:ln w="127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294" name="Line 14"/>
          <p:cNvSpPr/>
          <p:nvPr/>
        </p:nvSpPr>
        <p:spPr>
          <a:xfrm>
            <a:off x="1871663" y="5013325"/>
            <a:ext cx="0" cy="147638"/>
          </a:xfrm>
          <a:prstGeom prst="line">
            <a:avLst/>
          </a:prstGeom>
          <a:ln w="127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295" name="Line 15"/>
          <p:cNvSpPr/>
          <p:nvPr/>
        </p:nvSpPr>
        <p:spPr>
          <a:xfrm>
            <a:off x="3887788" y="5013325"/>
            <a:ext cx="0" cy="147638"/>
          </a:xfrm>
          <a:prstGeom prst="line">
            <a:avLst/>
          </a:prstGeom>
          <a:ln w="127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296" name="Line 16"/>
          <p:cNvSpPr/>
          <p:nvPr/>
        </p:nvSpPr>
        <p:spPr>
          <a:xfrm>
            <a:off x="1512888" y="5013325"/>
            <a:ext cx="0" cy="147638"/>
          </a:xfrm>
          <a:prstGeom prst="line">
            <a:avLst/>
          </a:prstGeom>
          <a:ln w="127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297" name="Text Box 17"/>
          <p:cNvSpPr txBox="1"/>
          <p:nvPr/>
        </p:nvSpPr>
        <p:spPr>
          <a:xfrm>
            <a:off x="2160588" y="5157788"/>
            <a:ext cx="108108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</a:rPr>
              <a:t>D</a:t>
            </a:r>
            <a:endParaRPr lang="en-US" altLang="zh-CN" sz="3200" b="1" dirty="0">
              <a:solidFill>
                <a:srgbClr val="000000"/>
              </a:solidFill>
              <a:latin typeface="楷体_GB2312" pitchFamily="49" charset="-122"/>
            </a:endParaRPr>
          </a:p>
        </p:txBody>
      </p:sp>
      <p:sp>
        <p:nvSpPr>
          <p:cNvPr id="481298" name="Text Box 18"/>
          <p:cNvSpPr txBox="1"/>
          <p:nvPr/>
        </p:nvSpPr>
        <p:spPr>
          <a:xfrm>
            <a:off x="2089150" y="2565400"/>
            <a:ext cx="108108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</a:rPr>
              <a:t>A</a:t>
            </a:r>
            <a:endParaRPr lang="en-US" altLang="zh-CN" sz="3200" b="1" dirty="0">
              <a:solidFill>
                <a:srgbClr val="000000"/>
              </a:solidFill>
              <a:latin typeface="楷体_GB2312" pitchFamily="49" charset="-122"/>
            </a:endParaRPr>
          </a:p>
        </p:txBody>
      </p:sp>
      <p:sp>
        <p:nvSpPr>
          <p:cNvPr id="481299" name="Text Box 19"/>
          <p:cNvSpPr txBox="1"/>
          <p:nvPr/>
        </p:nvSpPr>
        <p:spPr>
          <a:xfrm>
            <a:off x="0" y="5157788"/>
            <a:ext cx="108108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</a:rPr>
              <a:t>B</a:t>
            </a:r>
            <a:endParaRPr lang="en-US" altLang="zh-CN" sz="3200" b="1" dirty="0">
              <a:solidFill>
                <a:srgbClr val="000000"/>
              </a:solidFill>
              <a:latin typeface="楷体_GB2312" pitchFamily="49" charset="-122"/>
            </a:endParaRPr>
          </a:p>
        </p:txBody>
      </p:sp>
      <p:pic>
        <p:nvPicPr>
          <p:cNvPr id="5139" name="Picture 25" descr="N_18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lum bright="-6000" contrast="18000"/>
          </a:blip>
          <a:stretch>
            <a:fillRect/>
          </a:stretch>
        </p:blipFill>
        <p:spPr>
          <a:xfrm>
            <a:off x="0" y="5734050"/>
            <a:ext cx="2946400" cy="1368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0" name="Picture 26" descr="Q_0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975" y="5949950"/>
            <a:ext cx="1295400" cy="566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41" name="Rectangle 30"/>
          <p:cNvSpPr/>
          <p:nvPr/>
        </p:nvSpPr>
        <p:spPr>
          <a:xfrm>
            <a:off x="4094163" y="5081588"/>
            <a:ext cx="477837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C</a:t>
            </a:r>
            <a:endParaRPr lang="en-US" altLang="zh-CN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57200" y="381000"/>
            <a:ext cx="6324600" cy="923330"/>
          </a:xfrm>
          <a:prstGeom prst="rect">
            <a:avLst/>
          </a:prstGeom>
          <a:noFill/>
        </p:spPr>
        <p:txBody>
          <a:bodyPr wrap="none" numCol="1">
            <a:prstTxWarp prst="textPlain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创设</a:t>
            </a:r>
            <a:r>
              <a:rPr kumimoji="0" lang="zh-CN" altLang="en-US" sz="5400" b="1" i="0" u="none" strike="noStrike" kern="1200" cap="none" spc="0" normalizeH="0" baseline="0" noProof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情境，激发兴趣</a:t>
            </a:r>
            <a:endParaRPr kumimoji="0" lang="zh-CN" altLang="en-US" sz="5400" b="1" i="0" u="none" strike="noStrike" kern="1200" cap="none" spc="0" normalizeH="0" baseline="0" noProof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FF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8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8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8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8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8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8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8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8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8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8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8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8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8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86" grpId="0" animBg="1"/>
      <p:bldP spid="481297" grpId="0"/>
      <p:bldP spid="481298" grpId="0"/>
      <p:bldP spid="48129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Text Box 4"/>
          <p:cNvSpPr txBox="1"/>
          <p:nvPr/>
        </p:nvSpPr>
        <p:spPr>
          <a:xfrm>
            <a:off x="228600" y="914400"/>
            <a:ext cx="8713788" cy="9540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楷体_GB2312" pitchFamily="49" charset="-122"/>
              </a:rPr>
              <a:t>例</a:t>
            </a:r>
            <a:r>
              <a:rPr lang="en-US" altLang="zh-CN" sz="2400" b="1" dirty="0">
                <a:solidFill>
                  <a:srgbClr val="000000"/>
                </a:solidFill>
                <a:latin typeface="楷体_GB2312" pitchFamily="49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楷体_GB2312" pitchFamily="49" charset="-122"/>
              </a:rPr>
              <a:t>、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</a:rPr>
              <a:t>如图，在</a:t>
            </a:r>
            <a:r>
              <a:rPr lang="en-US" altLang="zh-CN" sz="2800" b="1" dirty="0">
                <a:solidFill>
                  <a:srgbClr val="000000"/>
                </a:solidFill>
                <a:latin typeface="楷体_GB2312" pitchFamily="49" charset="-122"/>
              </a:rPr>
              <a:t>△ABC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</a:rPr>
              <a:t>中 ，</a:t>
            </a:r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</a:rPr>
              <a:t>AB=AC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</a:rPr>
              <a:t>，点</a:t>
            </a:r>
            <a:r>
              <a:rPr lang="en-US" altLang="zh-CN" sz="2800" b="1" dirty="0">
                <a:solidFill>
                  <a:srgbClr val="000000"/>
                </a:solidFill>
                <a:latin typeface="楷体_GB2312" pitchFamily="49" charset="-122"/>
              </a:rPr>
              <a:t>D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</a:rPr>
              <a:t>在</a:t>
            </a:r>
            <a:r>
              <a:rPr lang="en-US" altLang="zh-CN" sz="2800" b="1" dirty="0">
                <a:solidFill>
                  <a:srgbClr val="000000"/>
                </a:solidFill>
                <a:latin typeface="楷体_GB2312" pitchFamily="49" charset="-122"/>
              </a:rPr>
              <a:t>AC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</a:rPr>
              <a:t>上，且</a:t>
            </a:r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</a:rPr>
              <a:t>BD=BC=AD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</a:rPr>
              <a:t>，求</a:t>
            </a:r>
            <a:r>
              <a:rPr lang="en-US" altLang="zh-CN" sz="2800" b="1" dirty="0">
                <a:solidFill>
                  <a:srgbClr val="000000"/>
                </a:solidFill>
                <a:latin typeface="楷体_GB2312" pitchFamily="49" charset="-122"/>
              </a:rPr>
              <a:t>△ABC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</a:rPr>
              <a:t>各角的度数。</a:t>
            </a:r>
            <a:endParaRPr lang="zh-CN" altLang="en-US" sz="2800" b="1" dirty="0">
              <a:solidFill>
                <a:srgbClr val="000000"/>
              </a:solidFill>
              <a:latin typeface="楷体_GB2312" pitchFamily="49" charset="-122"/>
            </a:endParaRPr>
          </a:p>
        </p:txBody>
      </p:sp>
      <p:grpSp>
        <p:nvGrpSpPr>
          <p:cNvPr id="24579" name="Group 5"/>
          <p:cNvGrpSpPr/>
          <p:nvPr/>
        </p:nvGrpSpPr>
        <p:grpSpPr>
          <a:xfrm>
            <a:off x="228600" y="2362200"/>
            <a:ext cx="2159000" cy="3325813"/>
            <a:chOff x="567" y="614"/>
            <a:chExt cx="1360" cy="2095"/>
          </a:xfrm>
        </p:grpSpPr>
        <p:sp>
          <p:nvSpPr>
            <p:cNvPr id="24580" name="AutoShape 6"/>
            <p:cNvSpPr/>
            <p:nvPr/>
          </p:nvSpPr>
          <p:spPr>
            <a:xfrm>
              <a:off x="711" y="854"/>
              <a:ext cx="998" cy="1633"/>
            </a:xfrm>
            <a:prstGeom prst="triangle">
              <a:avLst>
                <a:gd name="adj" fmla="val 50000"/>
              </a:avLst>
            </a:prstGeom>
            <a:noFill/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sz="14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55318" name="Line 7"/>
            <p:cNvSpPr>
              <a:spLocks noChangeShapeType="1"/>
            </p:cNvSpPr>
            <p:nvPr/>
          </p:nvSpPr>
          <p:spPr bwMode="auto">
            <a:xfrm flipV="1">
              <a:off x="703" y="1752"/>
              <a:ext cx="771" cy="7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582" name="Text Box 8"/>
            <p:cNvSpPr txBox="1"/>
            <p:nvPr/>
          </p:nvSpPr>
          <p:spPr>
            <a:xfrm>
              <a:off x="1111" y="614"/>
              <a:ext cx="181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400" b="1" dirty="0">
                  <a:solidFill>
                    <a:srgbClr val="000000"/>
                  </a:solidFill>
                  <a:latin typeface="楷体_GB2312" pitchFamily="49" charset="-122"/>
                </a:rPr>
                <a:t>A</a:t>
              </a:r>
              <a:endParaRPr lang="en-US" altLang="zh-CN" sz="1400" b="1" dirty="0">
                <a:solidFill>
                  <a:srgbClr val="000000"/>
                </a:solidFill>
                <a:latin typeface="楷体_GB2312" pitchFamily="49" charset="-122"/>
              </a:endParaRPr>
            </a:p>
          </p:txBody>
        </p:sp>
        <p:sp>
          <p:nvSpPr>
            <p:cNvPr id="24583" name="Text Box 9"/>
            <p:cNvSpPr txBox="1"/>
            <p:nvPr/>
          </p:nvSpPr>
          <p:spPr>
            <a:xfrm>
              <a:off x="567" y="2478"/>
              <a:ext cx="273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400" b="1" dirty="0">
                  <a:solidFill>
                    <a:srgbClr val="000000"/>
                  </a:solidFill>
                  <a:latin typeface="楷体_GB2312" pitchFamily="49" charset="-122"/>
                </a:rPr>
                <a:t>B</a:t>
              </a:r>
              <a:endParaRPr lang="en-US" altLang="zh-CN" sz="1400" b="1" dirty="0">
                <a:solidFill>
                  <a:srgbClr val="000000"/>
                </a:solidFill>
                <a:latin typeface="楷体_GB2312" pitchFamily="49" charset="-122"/>
              </a:endParaRPr>
            </a:p>
          </p:txBody>
        </p:sp>
        <p:sp>
          <p:nvSpPr>
            <p:cNvPr id="24584" name="Text Box 10"/>
            <p:cNvSpPr txBox="1"/>
            <p:nvPr/>
          </p:nvSpPr>
          <p:spPr>
            <a:xfrm>
              <a:off x="1655" y="2478"/>
              <a:ext cx="272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400" b="1" dirty="0">
                  <a:solidFill>
                    <a:srgbClr val="000000"/>
                  </a:solidFill>
                  <a:latin typeface="楷体_GB2312" pitchFamily="49" charset="-122"/>
                </a:rPr>
                <a:t>C</a:t>
              </a:r>
              <a:endParaRPr lang="en-US" altLang="zh-CN" sz="1400" b="1" dirty="0">
                <a:solidFill>
                  <a:srgbClr val="000000"/>
                </a:solidFill>
                <a:latin typeface="楷体_GB2312" pitchFamily="49" charset="-122"/>
              </a:endParaRPr>
            </a:p>
          </p:txBody>
        </p:sp>
        <p:sp>
          <p:nvSpPr>
            <p:cNvPr id="24585" name="Text Box 11"/>
            <p:cNvSpPr txBox="1"/>
            <p:nvPr/>
          </p:nvSpPr>
          <p:spPr>
            <a:xfrm>
              <a:off x="1474" y="1570"/>
              <a:ext cx="181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400" b="1" dirty="0">
                  <a:solidFill>
                    <a:srgbClr val="000000"/>
                  </a:solidFill>
                  <a:latin typeface="楷体_GB2312" pitchFamily="49" charset="-122"/>
                </a:rPr>
                <a:t>D</a:t>
              </a:r>
              <a:endParaRPr lang="en-US" altLang="zh-CN" sz="1400" b="1" dirty="0">
                <a:solidFill>
                  <a:srgbClr val="000000"/>
                </a:solidFill>
                <a:latin typeface="楷体_GB2312" pitchFamily="49" charset="-122"/>
              </a:endParaRPr>
            </a:p>
          </p:txBody>
        </p:sp>
      </p:grpSp>
      <p:sp>
        <p:nvSpPr>
          <p:cNvPr id="24586" name="WordArt 24"/>
          <p:cNvSpPr/>
          <p:nvPr/>
        </p:nvSpPr>
        <p:spPr>
          <a:xfrm>
            <a:off x="381000" y="152400"/>
            <a:ext cx="3048000" cy="762000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250"/>
                <a:gd name="adj2" fmla="val 0"/>
              </a:avLst>
            </a:prstTxWarp>
            <a:normAutofit/>
          </a:bodyPr>
          <a:p>
            <a:pPr algn="ctr"/>
            <a:r>
              <a:rPr lang="zh-CN" altLang="en-US" sz="3600" b="1"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例题讲解</a:t>
            </a:r>
            <a:endParaRPr lang="zh-CN" altLang="en-US" sz="3600" b="1"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29698" name="直接连接符 35"/>
          <p:cNvCxnSpPr/>
          <p:nvPr/>
        </p:nvCxnSpPr>
        <p:spPr>
          <a:xfrm rot="-5400000" flipH="1">
            <a:off x="346075" y="3616325"/>
            <a:ext cx="2546350" cy="800100"/>
          </a:xfrm>
          <a:prstGeom prst="line">
            <a:avLst/>
          </a:prstGeom>
          <a:ln w="38100" cap="flat" cmpd="sng">
            <a:solidFill>
              <a:srgbClr val="00CCFF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9699" name="Text Box 4"/>
          <p:cNvSpPr txBox="1"/>
          <p:nvPr/>
        </p:nvSpPr>
        <p:spPr>
          <a:xfrm>
            <a:off x="228600" y="914400"/>
            <a:ext cx="8713788" cy="9540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楷体_GB2312" pitchFamily="49" charset="-122"/>
              </a:rPr>
              <a:t>例</a:t>
            </a:r>
            <a:r>
              <a:rPr lang="en-US" altLang="zh-CN" sz="2400" b="1" dirty="0">
                <a:solidFill>
                  <a:srgbClr val="000000"/>
                </a:solidFill>
                <a:latin typeface="楷体_GB2312" pitchFamily="49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楷体_GB2312" pitchFamily="49" charset="-122"/>
              </a:rPr>
              <a:t>、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</a:rPr>
              <a:t>如图，在</a:t>
            </a:r>
            <a:r>
              <a:rPr lang="en-US" altLang="zh-CN" sz="2800" b="1" dirty="0">
                <a:solidFill>
                  <a:srgbClr val="000000"/>
                </a:solidFill>
                <a:latin typeface="楷体_GB2312" pitchFamily="49" charset="-122"/>
              </a:rPr>
              <a:t>△ABC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</a:rPr>
              <a:t>中 ，</a:t>
            </a:r>
            <a:r>
              <a:rPr lang="en-US" altLang="zh-CN" sz="2800" b="1" dirty="0">
                <a:solidFill>
                  <a:srgbClr val="000000"/>
                </a:solidFill>
                <a:latin typeface="楷体_GB2312" pitchFamily="49" charset="-122"/>
              </a:rPr>
              <a:t>AB=AC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</a:rPr>
              <a:t>，点</a:t>
            </a:r>
            <a:r>
              <a:rPr lang="en-US" altLang="zh-CN" sz="2800" b="1" dirty="0">
                <a:solidFill>
                  <a:srgbClr val="000000"/>
                </a:solidFill>
                <a:latin typeface="楷体_GB2312" pitchFamily="49" charset="-122"/>
              </a:rPr>
              <a:t>D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</a:rPr>
              <a:t>在</a:t>
            </a:r>
            <a:r>
              <a:rPr lang="en-US" altLang="zh-CN" sz="2800" b="1" dirty="0">
                <a:solidFill>
                  <a:srgbClr val="000000"/>
                </a:solidFill>
                <a:latin typeface="楷体_GB2312" pitchFamily="49" charset="-122"/>
              </a:rPr>
              <a:t>AC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</a:rPr>
              <a:t>上，且</a:t>
            </a:r>
            <a:r>
              <a:rPr lang="en-US" altLang="zh-CN" sz="2800" b="1" dirty="0">
                <a:solidFill>
                  <a:srgbClr val="000000"/>
                </a:solidFill>
                <a:latin typeface="楷体_GB2312" pitchFamily="49" charset="-122"/>
              </a:rPr>
              <a:t>BD=BC=AD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</a:rPr>
              <a:t>，求</a:t>
            </a:r>
            <a:r>
              <a:rPr lang="en-US" altLang="zh-CN" sz="2800" b="1" dirty="0">
                <a:solidFill>
                  <a:srgbClr val="000000"/>
                </a:solidFill>
                <a:latin typeface="楷体_GB2312" pitchFamily="49" charset="-122"/>
              </a:rPr>
              <a:t>△ABC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</a:rPr>
              <a:t>各角的度数。</a:t>
            </a:r>
            <a:endParaRPr lang="zh-CN" altLang="en-US" sz="2800" b="1" dirty="0">
              <a:solidFill>
                <a:srgbClr val="000000"/>
              </a:solidFill>
              <a:latin typeface="楷体_GB2312" pitchFamily="49" charset="-122"/>
            </a:endParaRPr>
          </a:p>
        </p:txBody>
      </p:sp>
      <p:grpSp>
        <p:nvGrpSpPr>
          <p:cNvPr id="29700" name="Group 5"/>
          <p:cNvGrpSpPr/>
          <p:nvPr/>
        </p:nvGrpSpPr>
        <p:grpSpPr>
          <a:xfrm>
            <a:off x="228600" y="2362200"/>
            <a:ext cx="2159000" cy="3325813"/>
            <a:chOff x="567" y="614"/>
            <a:chExt cx="1360" cy="2095"/>
          </a:xfrm>
        </p:grpSpPr>
        <p:sp>
          <p:nvSpPr>
            <p:cNvPr id="29701" name="AutoShape 6"/>
            <p:cNvSpPr/>
            <p:nvPr/>
          </p:nvSpPr>
          <p:spPr>
            <a:xfrm>
              <a:off x="703" y="845"/>
              <a:ext cx="998" cy="1633"/>
            </a:xfrm>
            <a:prstGeom prst="triangle">
              <a:avLst>
                <a:gd name="adj" fmla="val 50000"/>
              </a:avLst>
            </a:prstGeom>
            <a:noFill/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sz="14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55318" name="Line 7"/>
            <p:cNvSpPr>
              <a:spLocks noChangeShapeType="1"/>
            </p:cNvSpPr>
            <p:nvPr/>
          </p:nvSpPr>
          <p:spPr bwMode="auto">
            <a:xfrm flipV="1">
              <a:off x="703" y="1752"/>
              <a:ext cx="771" cy="72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703" name="Text Box 8"/>
            <p:cNvSpPr txBox="1"/>
            <p:nvPr/>
          </p:nvSpPr>
          <p:spPr>
            <a:xfrm>
              <a:off x="1111" y="614"/>
              <a:ext cx="181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400" b="1" dirty="0">
                  <a:solidFill>
                    <a:srgbClr val="000000"/>
                  </a:solidFill>
                  <a:latin typeface="楷体_GB2312" pitchFamily="49" charset="-122"/>
                </a:rPr>
                <a:t>A</a:t>
              </a:r>
              <a:endParaRPr lang="en-US" altLang="zh-CN" sz="1400" b="1" dirty="0">
                <a:solidFill>
                  <a:srgbClr val="000000"/>
                </a:solidFill>
                <a:latin typeface="楷体_GB2312" pitchFamily="49" charset="-122"/>
              </a:endParaRPr>
            </a:p>
          </p:txBody>
        </p:sp>
        <p:sp>
          <p:nvSpPr>
            <p:cNvPr id="29704" name="Text Box 9"/>
            <p:cNvSpPr txBox="1"/>
            <p:nvPr/>
          </p:nvSpPr>
          <p:spPr>
            <a:xfrm>
              <a:off x="567" y="2478"/>
              <a:ext cx="273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400" b="1" dirty="0">
                  <a:solidFill>
                    <a:srgbClr val="000000"/>
                  </a:solidFill>
                  <a:latin typeface="楷体_GB2312" pitchFamily="49" charset="-122"/>
                </a:rPr>
                <a:t>B</a:t>
              </a:r>
              <a:endParaRPr lang="en-US" altLang="zh-CN" sz="1400" b="1" dirty="0">
                <a:solidFill>
                  <a:srgbClr val="000000"/>
                </a:solidFill>
                <a:latin typeface="楷体_GB2312" pitchFamily="49" charset="-122"/>
              </a:endParaRPr>
            </a:p>
          </p:txBody>
        </p:sp>
        <p:sp>
          <p:nvSpPr>
            <p:cNvPr id="29705" name="Text Box 10"/>
            <p:cNvSpPr txBox="1"/>
            <p:nvPr/>
          </p:nvSpPr>
          <p:spPr>
            <a:xfrm>
              <a:off x="1655" y="2478"/>
              <a:ext cx="272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400" b="1" dirty="0">
                  <a:solidFill>
                    <a:srgbClr val="000000"/>
                  </a:solidFill>
                  <a:latin typeface="楷体_GB2312" pitchFamily="49" charset="-122"/>
                </a:rPr>
                <a:t>C</a:t>
              </a:r>
              <a:endParaRPr lang="en-US" altLang="zh-CN" sz="1400" b="1" dirty="0">
                <a:solidFill>
                  <a:srgbClr val="000000"/>
                </a:solidFill>
                <a:latin typeface="楷体_GB2312" pitchFamily="49" charset="-122"/>
              </a:endParaRPr>
            </a:p>
          </p:txBody>
        </p:sp>
        <p:sp>
          <p:nvSpPr>
            <p:cNvPr id="29706" name="Text Box 11"/>
            <p:cNvSpPr txBox="1"/>
            <p:nvPr/>
          </p:nvSpPr>
          <p:spPr>
            <a:xfrm>
              <a:off x="1474" y="1570"/>
              <a:ext cx="181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400" b="1" dirty="0">
                  <a:solidFill>
                    <a:srgbClr val="000000"/>
                  </a:solidFill>
                  <a:latin typeface="楷体_GB2312" pitchFamily="49" charset="-122"/>
                </a:rPr>
                <a:t>D</a:t>
              </a:r>
              <a:endParaRPr lang="en-US" altLang="zh-CN" sz="1400" b="1" dirty="0">
                <a:solidFill>
                  <a:srgbClr val="000000"/>
                </a:solidFill>
                <a:latin typeface="楷体_GB2312" pitchFamily="49" charset="-122"/>
              </a:endParaRPr>
            </a:p>
          </p:txBody>
        </p:sp>
      </p:grpSp>
      <p:sp>
        <p:nvSpPr>
          <p:cNvPr id="29707" name="Text Box 12"/>
          <p:cNvSpPr txBox="1"/>
          <p:nvPr/>
        </p:nvSpPr>
        <p:spPr>
          <a:xfrm>
            <a:off x="2514600" y="1828800"/>
            <a:ext cx="6096000" cy="43383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楷体_GB2312" pitchFamily="49" charset="-122"/>
              </a:rPr>
              <a:t>解：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</a:rPr>
              <a:t>∵AB=AC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</a:rPr>
              <a:t>，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</a:rPr>
              <a:t>BD=BC=AD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</a:rPr>
              <a:t>，</a:t>
            </a:r>
            <a:endParaRPr lang="zh-CN" altLang="en-US" sz="2400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</a:rPr>
              <a:t>∴∠ABC=</a:t>
            </a:r>
            <a:r>
              <a:rPr lang="en-US" altLang="zh-CN" sz="2400" b="1" dirty="0">
                <a:solidFill>
                  <a:srgbClr val="000000"/>
                </a:solidFill>
                <a:latin typeface="楷体_GB2312" pitchFamily="49" charset="-122"/>
              </a:rPr>
              <a:t>∠C=∠BDC</a:t>
            </a:r>
            <a:r>
              <a:rPr lang="zh-CN" altLang="en-US" sz="2400" b="1" dirty="0">
                <a:solidFill>
                  <a:srgbClr val="000000"/>
                </a:solidFill>
                <a:latin typeface="楷体_GB2312" pitchFamily="49" charset="-122"/>
              </a:rPr>
              <a:t>，</a:t>
            </a:r>
            <a:r>
              <a:rPr lang="en-US" altLang="zh-CN" sz="2400" b="1" dirty="0">
                <a:solidFill>
                  <a:srgbClr val="000000"/>
                </a:solidFill>
                <a:latin typeface="楷体_GB2312" pitchFamily="49" charset="-122"/>
              </a:rPr>
              <a:t>∠A=∠ABD                     </a:t>
            </a:r>
            <a:endParaRPr lang="zh-CN" altLang="en-US" sz="2400" b="1" dirty="0">
              <a:solidFill>
                <a:srgbClr val="000000"/>
              </a:solidFill>
              <a:latin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楷体_GB2312" pitchFamily="49" charset="-122"/>
              </a:rPr>
              <a:t>设</a:t>
            </a:r>
            <a:r>
              <a:rPr lang="en-US" altLang="zh-CN" sz="2400" b="1" dirty="0">
                <a:solidFill>
                  <a:srgbClr val="000000"/>
                </a:solidFill>
                <a:latin typeface="楷体_GB2312" pitchFamily="49" charset="-122"/>
              </a:rPr>
              <a:t>∠A=x,</a:t>
            </a:r>
            <a:r>
              <a:rPr lang="zh-CN" altLang="en-US" sz="2400" b="1" dirty="0">
                <a:solidFill>
                  <a:srgbClr val="000000"/>
                </a:solidFill>
                <a:latin typeface="楷体_GB2312" pitchFamily="49" charset="-122"/>
              </a:rPr>
              <a:t>则</a:t>
            </a:r>
            <a:r>
              <a:rPr lang="en-US" altLang="zh-CN" sz="2400" b="1" dirty="0">
                <a:solidFill>
                  <a:srgbClr val="000000"/>
                </a:solidFill>
                <a:latin typeface="楷体_GB2312" pitchFamily="49" charset="-122"/>
              </a:rPr>
              <a:t>∠BDC= ∠A+ ∠ABD=2x,</a:t>
            </a:r>
            <a:endParaRPr lang="en-US" altLang="zh-CN" sz="2400" b="1" dirty="0">
              <a:solidFill>
                <a:srgbClr val="000000"/>
              </a:solidFill>
              <a:latin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楷体_GB2312" pitchFamily="49" charset="-122"/>
              </a:rPr>
              <a:t>从而</a:t>
            </a:r>
            <a:r>
              <a:rPr lang="en-US" altLang="zh-CN" sz="2400" b="1" dirty="0">
                <a:solidFill>
                  <a:srgbClr val="000000"/>
                </a:solidFill>
                <a:latin typeface="楷体_GB2312" pitchFamily="49" charset="-122"/>
              </a:rPr>
              <a:t>∠ABC= ∠C= ∠BDC=2x,</a:t>
            </a:r>
            <a:endParaRPr lang="en-US" altLang="zh-CN" sz="2400" b="1" dirty="0">
              <a:solidFill>
                <a:srgbClr val="000000"/>
              </a:solidFill>
              <a:latin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楷体_GB2312" pitchFamily="49" charset="-122"/>
              </a:rPr>
              <a:t>在</a:t>
            </a:r>
            <a:r>
              <a:rPr lang="en-US" altLang="zh-CN" sz="2400" b="1" dirty="0">
                <a:solidFill>
                  <a:srgbClr val="000000"/>
                </a:solidFill>
                <a:latin typeface="楷体_GB2312" pitchFamily="49" charset="-122"/>
              </a:rPr>
              <a:t>△ABC</a:t>
            </a:r>
            <a:r>
              <a:rPr lang="zh-CN" altLang="en-US" sz="2400" b="1" dirty="0">
                <a:solidFill>
                  <a:srgbClr val="000000"/>
                </a:solidFill>
                <a:latin typeface="楷体_GB2312" pitchFamily="49" charset="-122"/>
              </a:rPr>
              <a:t>中，有</a:t>
            </a:r>
            <a:endParaRPr lang="zh-CN" altLang="en-US" sz="2400" b="1" dirty="0">
              <a:solidFill>
                <a:srgbClr val="000000"/>
              </a:solidFill>
              <a:latin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0000"/>
                </a:solidFill>
                <a:latin typeface="楷体_GB2312" pitchFamily="49" charset="-122"/>
              </a:rPr>
              <a:t>∠A+∠ABC+∠C=x+2x+2x=180°</a:t>
            </a:r>
            <a:r>
              <a:rPr lang="zh-CN" altLang="en-US" sz="2400" b="1" dirty="0">
                <a:solidFill>
                  <a:srgbClr val="000000"/>
                </a:solidFill>
                <a:latin typeface="楷体_GB2312" pitchFamily="49" charset="-122"/>
              </a:rPr>
              <a:t>，</a:t>
            </a:r>
            <a:endParaRPr lang="zh-CN" altLang="en-US" sz="2400" b="1" dirty="0">
              <a:solidFill>
                <a:srgbClr val="000000"/>
              </a:solidFill>
              <a:latin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楷体_GB2312" pitchFamily="49" charset="-122"/>
              </a:rPr>
              <a:t>解得</a:t>
            </a:r>
            <a:r>
              <a:rPr lang="en-US" altLang="zh-CN" sz="2400" b="1" dirty="0">
                <a:solidFill>
                  <a:srgbClr val="000000"/>
                </a:solidFill>
                <a:latin typeface="楷体_GB2312" pitchFamily="49" charset="-122"/>
              </a:rPr>
              <a:t>x=36°</a:t>
            </a:r>
            <a:r>
              <a:rPr lang="zh-CN" altLang="en-US" sz="2400" b="1" dirty="0">
                <a:solidFill>
                  <a:srgbClr val="000000"/>
                </a:solidFill>
                <a:latin typeface="楷体_GB2312" pitchFamily="49" charset="-122"/>
              </a:rPr>
              <a:t>，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sym typeface="+mn-ea"/>
              </a:rPr>
              <a:t>∴2</a:t>
            </a:r>
            <a:r>
              <a:rPr lang="en-US" altLang="zh-CN" sz="2400" b="1" dirty="0">
                <a:solidFill>
                  <a:srgbClr val="000000"/>
                </a:solidFill>
                <a:latin typeface="楷体_GB2312" pitchFamily="49" charset="-122"/>
                <a:sym typeface="+mn-ea"/>
              </a:rPr>
              <a:t>x=72°</a:t>
            </a:r>
            <a:endParaRPr lang="zh-CN" altLang="en-US" sz="2400" b="1" dirty="0">
              <a:solidFill>
                <a:srgbClr val="000000"/>
              </a:solidFill>
              <a:latin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sym typeface="+mn-ea"/>
              </a:rPr>
              <a:t>∴</a:t>
            </a:r>
            <a:r>
              <a:rPr lang="zh-CN" altLang="en-US" sz="2400" b="1" dirty="0">
                <a:solidFill>
                  <a:srgbClr val="000000"/>
                </a:solidFill>
                <a:latin typeface="楷体_GB2312" pitchFamily="49" charset="-122"/>
              </a:rPr>
              <a:t>在</a:t>
            </a:r>
            <a:r>
              <a:rPr lang="en-US" altLang="zh-CN" sz="2400" b="1" dirty="0">
                <a:solidFill>
                  <a:srgbClr val="000000"/>
                </a:solidFill>
                <a:latin typeface="楷体_GB2312" pitchFamily="49" charset="-122"/>
              </a:rPr>
              <a:t>△ABC</a:t>
            </a:r>
            <a:r>
              <a:rPr lang="zh-CN" altLang="en-US" sz="2400" b="1" dirty="0">
                <a:solidFill>
                  <a:srgbClr val="000000"/>
                </a:solidFill>
                <a:latin typeface="楷体_GB2312" pitchFamily="49" charset="-122"/>
              </a:rPr>
              <a:t>中，</a:t>
            </a:r>
            <a:r>
              <a:rPr lang="en-US" altLang="zh-CN" sz="2400" b="1" dirty="0">
                <a:solidFill>
                  <a:srgbClr val="000000"/>
                </a:solidFill>
                <a:latin typeface="楷体_GB2312" pitchFamily="49" charset="-122"/>
              </a:rPr>
              <a:t>∠A=36°</a:t>
            </a:r>
            <a:r>
              <a:rPr lang="zh-CN" altLang="en-US" sz="2000" b="1" dirty="0">
                <a:solidFill>
                  <a:srgbClr val="000000"/>
                </a:solidFill>
                <a:latin typeface="楷体_GB2312" pitchFamily="49" charset="-122"/>
              </a:rPr>
              <a:t>，</a:t>
            </a:r>
            <a:r>
              <a:rPr lang="en-US" altLang="zh-CN" sz="2400" b="1" dirty="0">
                <a:solidFill>
                  <a:srgbClr val="000000"/>
                </a:solidFill>
                <a:latin typeface="楷体_GB2312" pitchFamily="49" charset="-122"/>
              </a:rPr>
              <a:t>∠ABC=∠C=72°</a:t>
            </a:r>
            <a:r>
              <a:rPr lang="zh-CN" altLang="en-US" sz="2400" b="1" dirty="0">
                <a:solidFill>
                  <a:srgbClr val="000000"/>
                </a:solidFill>
                <a:latin typeface="楷体_GB2312" pitchFamily="49" charset="-122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楷体_GB2312" pitchFamily="49" charset="-122"/>
            </a:endParaRPr>
          </a:p>
        </p:txBody>
      </p:sp>
      <p:grpSp>
        <p:nvGrpSpPr>
          <p:cNvPr id="29708" name="Group 13"/>
          <p:cNvGrpSpPr/>
          <p:nvPr/>
        </p:nvGrpSpPr>
        <p:grpSpPr>
          <a:xfrm>
            <a:off x="1006475" y="2743200"/>
            <a:ext cx="708025" cy="595313"/>
            <a:chOff x="715" y="1026"/>
            <a:chExt cx="446" cy="375"/>
          </a:xfrm>
        </p:grpSpPr>
        <p:sp>
          <p:nvSpPr>
            <p:cNvPr id="29709" name="Text Box 14"/>
            <p:cNvSpPr txBox="1"/>
            <p:nvPr/>
          </p:nvSpPr>
          <p:spPr>
            <a:xfrm>
              <a:off x="753" y="1170"/>
              <a:ext cx="408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400" b="1" dirty="0">
                  <a:solidFill>
                    <a:srgbClr val="FF0000"/>
                  </a:solidFill>
                  <a:latin typeface="楷体_GB2312" pitchFamily="49" charset="-122"/>
                </a:rPr>
                <a:t>x</a:t>
              </a:r>
              <a:endParaRPr lang="en-US" altLang="zh-CN" sz="1400" b="1" dirty="0">
                <a:solidFill>
                  <a:srgbClr val="FF0000"/>
                </a:solidFill>
                <a:latin typeface="楷体_GB2312" pitchFamily="49" charset="-122"/>
              </a:endParaRPr>
            </a:p>
          </p:txBody>
        </p:sp>
        <p:sp>
          <p:nvSpPr>
            <p:cNvPr id="29710" name="Rectangle 15"/>
            <p:cNvSpPr/>
            <p:nvPr/>
          </p:nvSpPr>
          <p:spPr>
            <a:xfrm rot="10800000">
              <a:off x="715" y="1026"/>
              <a:ext cx="260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1400" b="1" dirty="0">
                  <a:solidFill>
                    <a:srgbClr val="000000"/>
                  </a:solidFill>
                  <a:latin typeface="楷体_GB2312" pitchFamily="49" charset="-122"/>
                </a:rPr>
                <a:t>⌒</a:t>
              </a:r>
              <a:endParaRPr lang="en-US" altLang="zh-CN" sz="1400" b="1" dirty="0">
                <a:solidFill>
                  <a:srgbClr val="000000"/>
                </a:solidFill>
                <a:latin typeface="楷体_GB2312" pitchFamily="49" charset="-122"/>
              </a:endParaRPr>
            </a:p>
          </p:txBody>
        </p:sp>
      </p:grpSp>
      <p:grpSp>
        <p:nvGrpSpPr>
          <p:cNvPr id="29711" name="Group 16"/>
          <p:cNvGrpSpPr/>
          <p:nvPr/>
        </p:nvGrpSpPr>
        <p:grpSpPr>
          <a:xfrm>
            <a:off x="609600" y="4648200"/>
            <a:ext cx="1447800" cy="1047750"/>
            <a:chOff x="285" y="2106"/>
            <a:chExt cx="1093" cy="664"/>
          </a:xfrm>
        </p:grpSpPr>
        <p:grpSp>
          <p:nvGrpSpPr>
            <p:cNvPr id="29712" name="Group 17"/>
            <p:cNvGrpSpPr/>
            <p:nvPr/>
          </p:nvGrpSpPr>
          <p:grpSpPr>
            <a:xfrm>
              <a:off x="285" y="2106"/>
              <a:ext cx="454" cy="664"/>
              <a:chOff x="290" y="2110"/>
              <a:chExt cx="454" cy="664"/>
            </a:xfrm>
          </p:grpSpPr>
          <p:sp>
            <p:nvSpPr>
              <p:cNvPr id="29713" name="Text Box 18"/>
              <p:cNvSpPr txBox="1"/>
              <p:nvPr/>
            </p:nvSpPr>
            <p:spPr>
              <a:xfrm>
                <a:off x="290" y="2110"/>
                <a:ext cx="454" cy="19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楷体_GB2312" pitchFamily="49" charset="-122"/>
                  </a:rPr>
                  <a:t>x</a:t>
                </a:r>
                <a:endParaRPr lang="en-US" altLang="zh-CN" sz="1400" b="1" dirty="0">
                  <a:solidFill>
                    <a:srgbClr val="FF0000"/>
                  </a:solidFill>
                  <a:latin typeface="楷体_GB2312" pitchFamily="49" charset="-122"/>
                </a:endParaRPr>
              </a:p>
            </p:txBody>
          </p:sp>
          <p:sp>
            <p:nvSpPr>
              <p:cNvPr id="29714" name="Rectangle 19"/>
              <p:cNvSpPr/>
              <p:nvPr/>
            </p:nvSpPr>
            <p:spPr>
              <a:xfrm rot="3858886">
                <a:off x="130" y="2297"/>
                <a:ext cx="651" cy="30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r>
                  <a:rPr lang="en-US" altLang="zh-CN" sz="2000" b="1" dirty="0">
                    <a:solidFill>
                      <a:srgbClr val="000000"/>
                    </a:solidFill>
                    <a:latin typeface="楷体_GB2312" pitchFamily="49" charset="-122"/>
                  </a:rPr>
                  <a:t>⌒</a:t>
                </a:r>
                <a:endParaRPr lang="en-US" altLang="zh-CN" sz="2000" b="1" dirty="0">
                  <a:solidFill>
                    <a:srgbClr val="000000"/>
                  </a:solidFill>
                  <a:latin typeface="楷体_GB2312" pitchFamily="49" charset="-122"/>
                </a:endParaRPr>
              </a:p>
            </p:txBody>
          </p:sp>
        </p:grpSp>
        <p:grpSp>
          <p:nvGrpSpPr>
            <p:cNvPr id="29715" name="Group 20"/>
            <p:cNvGrpSpPr/>
            <p:nvPr/>
          </p:nvGrpSpPr>
          <p:grpSpPr>
            <a:xfrm rot="-534896">
              <a:off x="930" y="2306"/>
              <a:ext cx="448" cy="308"/>
              <a:chOff x="926" y="2267"/>
              <a:chExt cx="448" cy="308"/>
            </a:xfrm>
          </p:grpSpPr>
          <p:sp>
            <p:nvSpPr>
              <p:cNvPr id="29716" name="Rectangle 21"/>
              <p:cNvSpPr/>
              <p:nvPr/>
            </p:nvSpPr>
            <p:spPr>
              <a:xfrm>
                <a:off x="926" y="2291"/>
                <a:ext cx="276" cy="2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楷体_GB2312" pitchFamily="49" charset="-122"/>
                  </a:rPr>
                  <a:t>2x</a:t>
                </a:r>
                <a:endParaRPr lang="en-US" altLang="zh-CN" sz="1400" b="1" dirty="0">
                  <a:solidFill>
                    <a:srgbClr val="FF0000"/>
                  </a:solidFill>
                  <a:latin typeface="楷体_GB2312" pitchFamily="49" charset="-122"/>
                </a:endParaRPr>
              </a:p>
            </p:txBody>
          </p:sp>
          <p:sp>
            <p:nvSpPr>
              <p:cNvPr id="29717" name="Rectangle 22"/>
              <p:cNvSpPr/>
              <p:nvPr/>
            </p:nvSpPr>
            <p:spPr>
              <a:xfrm rot="-3271651">
                <a:off x="1076" y="2277"/>
                <a:ext cx="308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r>
                  <a:rPr lang="en-US" altLang="zh-CN" sz="2400" b="1" dirty="0">
                    <a:solidFill>
                      <a:srgbClr val="000000"/>
                    </a:solidFill>
                    <a:latin typeface="楷体_GB2312" pitchFamily="49" charset="-122"/>
                  </a:rPr>
                  <a:t>⌒</a:t>
                </a:r>
                <a:endParaRPr lang="en-US" altLang="zh-CN" sz="2400" b="1" dirty="0">
                  <a:solidFill>
                    <a:srgbClr val="000000"/>
                  </a:solidFill>
                  <a:latin typeface="楷体_GB2312" pitchFamily="49" charset="-122"/>
                </a:endParaRPr>
              </a:p>
            </p:txBody>
          </p:sp>
        </p:grpSp>
      </p:grpSp>
      <p:grpSp>
        <p:nvGrpSpPr>
          <p:cNvPr id="29718" name="Group 23"/>
          <p:cNvGrpSpPr/>
          <p:nvPr/>
        </p:nvGrpSpPr>
        <p:grpSpPr>
          <a:xfrm>
            <a:off x="1295400" y="4181475"/>
            <a:ext cx="549275" cy="501650"/>
            <a:chOff x="884" y="1887"/>
            <a:chExt cx="346" cy="316"/>
          </a:xfrm>
        </p:grpSpPr>
        <p:sp>
          <p:nvSpPr>
            <p:cNvPr id="29719" name="Rectangle 24"/>
            <p:cNvSpPr/>
            <p:nvPr/>
          </p:nvSpPr>
          <p:spPr>
            <a:xfrm rot="-9685039">
              <a:off x="922" y="1887"/>
              <a:ext cx="30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2400" b="1" dirty="0">
                  <a:solidFill>
                    <a:srgbClr val="000000"/>
                  </a:solidFill>
                  <a:latin typeface="楷体_GB2312" pitchFamily="49" charset="-122"/>
                </a:rPr>
                <a:t>⌒</a:t>
              </a:r>
              <a:endParaRPr lang="en-US" altLang="zh-CN" sz="2400" b="1" dirty="0">
                <a:solidFill>
                  <a:srgbClr val="000000"/>
                </a:solidFill>
                <a:latin typeface="楷体_GB2312" pitchFamily="49" charset="-122"/>
              </a:endParaRPr>
            </a:p>
          </p:txBody>
        </p:sp>
        <p:sp>
          <p:nvSpPr>
            <p:cNvPr id="29720" name="Text Box 25"/>
            <p:cNvSpPr txBox="1"/>
            <p:nvPr/>
          </p:nvSpPr>
          <p:spPr>
            <a:xfrm>
              <a:off x="884" y="1972"/>
              <a:ext cx="318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400" b="1" dirty="0">
                  <a:solidFill>
                    <a:srgbClr val="FF0000"/>
                  </a:solidFill>
                  <a:latin typeface="楷体_GB2312" pitchFamily="49" charset="-122"/>
                </a:rPr>
                <a:t>2x</a:t>
              </a:r>
              <a:endParaRPr lang="en-US" altLang="zh-CN" sz="1400" b="1" dirty="0">
                <a:solidFill>
                  <a:srgbClr val="FF0000"/>
                </a:solidFill>
                <a:latin typeface="楷体_GB2312" pitchFamily="49" charset="-122"/>
              </a:endParaRPr>
            </a:p>
          </p:txBody>
        </p:sp>
      </p:grpSp>
      <p:pic>
        <p:nvPicPr>
          <p:cNvPr id="29721" name="Picture 26" descr="xs03gif3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56550" y="188913"/>
            <a:ext cx="925513" cy="9144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8" name="直接连接符 27"/>
          <p:cNvCxnSpPr/>
          <p:nvPr/>
        </p:nvCxnSpPr>
        <p:spPr bwMode="auto">
          <a:xfrm rot="5400000" flipH="1" flipV="1">
            <a:off x="1218406" y="4515644"/>
            <a:ext cx="46038" cy="159067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 bwMode="auto">
          <a:xfrm rot="16200000" flipH="1">
            <a:off x="723900" y="3238500"/>
            <a:ext cx="1450975" cy="46037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725" name="直接连接符 33"/>
          <p:cNvCxnSpPr>
            <a:stCxn id="29701" idx="0"/>
            <a:endCxn id="29704" idx="0"/>
          </p:cNvCxnSpPr>
          <p:nvPr/>
        </p:nvCxnSpPr>
        <p:spPr>
          <a:xfrm rot="-5400000" flipH="1" flipV="1">
            <a:off x="-454025" y="3629025"/>
            <a:ext cx="2592388" cy="790575"/>
          </a:xfrm>
          <a:prstGeom prst="line">
            <a:avLst/>
          </a:prstGeom>
          <a:ln w="38100" cap="flat" cmpd="sng">
            <a:solidFill>
              <a:srgbClr val="00CCFF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9726" name="Rectangle 19"/>
          <p:cNvSpPr/>
          <p:nvPr/>
        </p:nvSpPr>
        <p:spPr>
          <a:xfrm rot="3858886">
            <a:off x="227013" y="5338763"/>
            <a:ext cx="1066800" cy="331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 b="1" dirty="0">
                <a:solidFill>
                  <a:srgbClr val="000000"/>
                </a:solidFill>
                <a:latin typeface="楷体_GB2312" pitchFamily="49" charset="-122"/>
              </a:rPr>
              <a:t>⌒</a:t>
            </a:r>
            <a:endParaRPr lang="en-US" altLang="zh-CN" sz="2000" b="1" dirty="0">
              <a:solidFill>
                <a:srgbClr val="000000"/>
              </a:solidFill>
              <a:latin typeface="楷体_GB2312" pitchFamily="49" charset="-122"/>
            </a:endParaRPr>
          </a:p>
        </p:txBody>
      </p:sp>
      <p:sp>
        <p:nvSpPr>
          <p:cNvPr id="29727" name="Rectangle 21"/>
          <p:cNvSpPr/>
          <p:nvPr/>
        </p:nvSpPr>
        <p:spPr>
          <a:xfrm rot="-534896">
            <a:off x="635000" y="5054600"/>
            <a:ext cx="366713" cy="3651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en-US" altLang="zh-CN" sz="1400" b="1" dirty="0">
                <a:solidFill>
                  <a:srgbClr val="FF0000"/>
                </a:solidFill>
                <a:latin typeface="楷体_GB2312" pitchFamily="49" charset="-122"/>
              </a:rPr>
              <a:t>2x</a:t>
            </a:r>
            <a:endParaRPr lang="en-US" altLang="zh-CN" sz="1400" b="1" dirty="0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29728" name="WordArt 24"/>
          <p:cNvSpPr/>
          <p:nvPr/>
        </p:nvSpPr>
        <p:spPr>
          <a:xfrm>
            <a:off x="381000" y="152400"/>
            <a:ext cx="3048000" cy="762000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250"/>
                <a:gd name="adj2" fmla="val 0"/>
              </a:avLst>
            </a:prstTxWarp>
            <a:normAutofit/>
          </a:bodyPr>
          <a:p>
            <a:pPr algn="ctr"/>
            <a:r>
              <a:rPr lang="zh-CN" altLang="en-US" sz="3600" b="1"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例题讲解</a:t>
            </a:r>
            <a:endParaRPr lang="zh-CN" altLang="en-US" sz="3600" b="1"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Text Box 3"/>
          <p:cNvSpPr txBox="1"/>
          <p:nvPr/>
        </p:nvSpPr>
        <p:spPr>
          <a:xfrm>
            <a:off x="152400" y="1219200"/>
            <a:ext cx="8839200" cy="3078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spcBef>
                <a:spcPct val="5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楷体_GB2312" pitchFamily="49" charset="-122"/>
              </a:rPr>
              <a:t>4</a:t>
            </a:r>
            <a:r>
              <a:rPr lang="zh-CN" altLang="en-US" sz="4000" b="1" dirty="0">
                <a:solidFill>
                  <a:srgbClr val="000000"/>
                </a:solidFill>
                <a:latin typeface="楷体_GB2312" pitchFamily="49" charset="-122"/>
              </a:rPr>
              <a:t>：在</a:t>
            </a:r>
            <a:r>
              <a:rPr lang="en-US" altLang="zh-CN" sz="4000" b="1" dirty="0">
                <a:solidFill>
                  <a:srgbClr val="000000"/>
                </a:solidFill>
                <a:latin typeface="楷体_GB2312" pitchFamily="49" charset="-122"/>
              </a:rPr>
              <a:t>△ ABC</a:t>
            </a:r>
            <a:r>
              <a:rPr lang="zh-CN" altLang="en-US" sz="4000" b="1" dirty="0">
                <a:solidFill>
                  <a:srgbClr val="000000"/>
                </a:solidFill>
                <a:latin typeface="楷体_GB2312" pitchFamily="49" charset="-122"/>
              </a:rPr>
              <a:t>中，</a:t>
            </a:r>
            <a:r>
              <a:rPr lang="en-US" altLang="zh-CN" sz="4000" b="1" dirty="0">
                <a:solidFill>
                  <a:srgbClr val="000000"/>
                </a:solidFill>
                <a:latin typeface="楷体_GB2312" pitchFamily="49" charset="-122"/>
              </a:rPr>
              <a:t>AB=AD=DC</a:t>
            </a:r>
            <a:r>
              <a:rPr lang="zh-CN" altLang="en-US" sz="4000" b="1" dirty="0">
                <a:solidFill>
                  <a:srgbClr val="000000"/>
                </a:solidFill>
                <a:latin typeface="楷体_GB2312" pitchFamily="49" charset="-122"/>
              </a:rPr>
              <a:t>，    </a:t>
            </a:r>
            <a:r>
              <a:rPr lang="en-US" altLang="zh-CN" sz="4000" b="1" dirty="0">
                <a:solidFill>
                  <a:srgbClr val="000000"/>
                </a:solidFill>
                <a:latin typeface="楷体_GB2312" pitchFamily="49" charset="-122"/>
              </a:rPr>
              <a:t>∠BAD=16°</a:t>
            </a:r>
            <a:r>
              <a:rPr lang="zh-CN" altLang="en-US" sz="4000" b="1" dirty="0">
                <a:solidFill>
                  <a:srgbClr val="000000"/>
                </a:solidFill>
                <a:latin typeface="楷体_GB2312" pitchFamily="49" charset="-122"/>
              </a:rPr>
              <a:t>，求</a:t>
            </a:r>
            <a:r>
              <a:rPr lang="en-US" altLang="zh-CN" sz="4000" b="1" dirty="0">
                <a:solidFill>
                  <a:srgbClr val="000000"/>
                </a:solidFill>
                <a:latin typeface="楷体_GB2312" pitchFamily="49" charset="-122"/>
              </a:rPr>
              <a:t>∠ B</a:t>
            </a:r>
            <a:r>
              <a:rPr lang="zh-CN" altLang="en-US" sz="4000" b="1" dirty="0">
                <a:solidFill>
                  <a:srgbClr val="000000"/>
                </a:solidFill>
                <a:latin typeface="楷体_GB2312" pitchFamily="49" charset="-122"/>
              </a:rPr>
              <a:t>和</a:t>
            </a:r>
            <a:r>
              <a:rPr lang="en-US" altLang="zh-CN" sz="4000" b="1" dirty="0">
                <a:solidFill>
                  <a:srgbClr val="000000"/>
                </a:solidFill>
                <a:latin typeface="楷体_GB2312" pitchFamily="49" charset="-122"/>
              </a:rPr>
              <a:t>∠ C</a:t>
            </a:r>
            <a:r>
              <a:rPr lang="zh-CN" altLang="en-US" sz="4000" b="1" dirty="0">
                <a:solidFill>
                  <a:srgbClr val="000000"/>
                </a:solidFill>
                <a:latin typeface="楷体_GB2312" pitchFamily="49" charset="-122"/>
              </a:rPr>
              <a:t>的度数</a:t>
            </a:r>
            <a:endParaRPr lang="zh-CN" altLang="en-US" sz="4000" b="1" dirty="0">
              <a:solidFill>
                <a:srgbClr val="000000"/>
              </a:solidFill>
              <a:latin typeface="楷体_GB2312" pitchFamily="49" charset="-122"/>
            </a:endParaRPr>
          </a:p>
          <a:p>
            <a:pPr marL="342900" indent="-342900">
              <a:spcBef>
                <a:spcPct val="5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</a:pPr>
            <a:endParaRPr lang="zh-CN" altLang="en-US" sz="2800" b="1" dirty="0">
              <a:solidFill>
                <a:srgbClr val="000000"/>
              </a:solidFill>
              <a:latin typeface="楷体_GB2312" pitchFamily="49" charset="-122"/>
            </a:endParaRPr>
          </a:p>
          <a:p>
            <a:pPr marL="342900" indent="-342900">
              <a:spcBef>
                <a:spcPct val="5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</a:pPr>
            <a:endParaRPr lang="zh-CN" altLang="en-US" sz="2400" b="1" dirty="0">
              <a:solidFill>
                <a:srgbClr val="000000"/>
              </a:solidFill>
              <a:latin typeface="楷体_GB2312" pitchFamily="49" charset="-122"/>
            </a:endParaRPr>
          </a:p>
          <a:p>
            <a:pPr marL="342900" indent="-342900">
              <a:spcBef>
                <a:spcPct val="5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</a:pPr>
            <a:endParaRPr lang="zh-CN" altLang="en-US" sz="2400" b="1" dirty="0">
              <a:solidFill>
                <a:srgbClr val="FF3300"/>
              </a:solidFill>
              <a:latin typeface="楷体_GB2312" pitchFamily="49" charset="-122"/>
            </a:endParaRPr>
          </a:p>
        </p:txBody>
      </p:sp>
      <p:grpSp>
        <p:nvGrpSpPr>
          <p:cNvPr id="30723" name="Group 14"/>
          <p:cNvGrpSpPr/>
          <p:nvPr/>
        </p:nvGrpSpPr>
        <p:grpSpPr>
          <a:xfrm>
            <a:off x="2057400" y="2743200"/>
            <a:ext cx="3455988" cy="1958975"/>
            <a:chOff x="3334" y="2931"/>
            <a:chExt cx="2177" cy="1234"/>
          </a:xfrm>
        </p:grpSpPr>
        <p:grpSp>
          <p:nvGrpSpPr>
            <p:cNvPr id="30724" name="Group 15"/>
            <p:cNvGrpSpPr/>
            <p:nvPr/>
          </p:nvGrpSpPr>
          <p:grpSpPr>
            <a:xfrm>
              <a:off x="3651" y="3022"/>
              <a:ext cx="1497" cy="953"/>
              <a:chOff x="3515" y="2931"/>
              <a:chExt cx="1497" cy="953"/>
            </a:xfrm>
          </p:grpSpPr>
          <p:sp>
            <p:nvSpPr>
              <p:cNvPr id="30725" name="AutoShape 16"/>
              <p:cNvSpPr/>
              <p:nvPr/>
            </p:nvSpPr>
            <p:spPr>
              <a:xfrm>
                <a:off x="3515" y="2931"/>
                <a:ext cx="408" cy="953"/>
              </a:xfrm>
              <a:prstGeom prst="triangle">
                <a:avLst>
                  <a:gd name="adj" fmla="val 50000"/>
                </a:avLst>
              </a:prstGeom>
              <a:noFill/>
              <a:ln w="9525" cap="flat" cmpd="sng">
                <a:solidFill>
                  <a:srgbClr val="010004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sz="1400" b="1" dirty="0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30726" name="Freeform 17"/>
              <p:cNvSpPr/>
              <p:nvPr/>
            </p:nvSpPr>
            <p:spPr>
              <a:xfrm>
                <a:off x="3696" y="2931"/>
                <a:ext cx="1316" cy="953"/>
              </a:xfrm>
              <a:custGeom>
                <a:avLst/>
                <a:gdLst>
                  <a:gd name="txL" fmla="*/ 0 w 1316"/>
                  <a:gd name="txT" fmla="*/ 0 h 953"/>
                  <a:gd name="txR" fmla="*/ 1316 w 1316"/>
                  <a:gd name="txB" fmla="*/ 953 h 953"/>
                </a:gdLst>
                <a:ahLst/>
                <a:cxnLst>
                  <a:cxn ang="0">
                    <a:pos x="227" y="953"/>
                  </a:cxn>
                  <a:cxn ang="0">
                    <a:pos x="1044" y="953"/>
                  </a:cxn>
                  <a:cxn ang="0">
                    <a:pos x="1225" y="953"/>
                  </a:cxn>
                  <a:cxn ang="0">
                    <a:pos x="1316" y="953"/>
                  </a:cxn>
                  <a:cxn ang="0">
                    <a:pos x="0" y="0"/>
                  </a:cxn>
                </a:cxnLst>
                <a:rect l="txL" t="txT" r="txR" b="txB"/>
                <a:pathLst>
                  <a:path w="1316" h="953">
                    <a:moveTo>
                      <a:pt x="227" y="953"/>
                    </a:moveTo>
                    <a:lnTo>
                      <a:pt x="1044" y="953"/>
                    </a:lnTo>
                    <a:lnTo>
                      <a:pt x="1225" y="953"/>
                    </a:lnTo>
                    <a:lnTo>
                      <a:pt x="1316" y="95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 cmpd="sng">
                <a:solidFill>
                  <a:srgbClr val="010004">
                    <a:alpha val="10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30727" name="Text Box 18"/>
            <p:cNvSpPr txBox="1"/>
            <p:nvPr/>
          </p:nvSpPr>
          <p:spPr>
            <a:xfrm>
              <a:off x="3334" y="3793"/>
              <a:ext cx="36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marL="342900" indent="-342900">
                <a:spcBef>
                  <a:spcPct val="5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None/>
              </a:pPr>
              <a:r>
                <a:rPr lang="en-US" altLang="zh-CN" sz="2800" b="1" dirty="0">
                  <a:solidFill>
                    <a:srgbClr val="000000"/>
                  </a:solidFill>
                  <a:latin typeface="楷体_GB2312" pitchFamily="49" charset="-122"/>
                </a:rPr>
                <a:t>B</a:t>
              </a:r>
              <a:endParaRPr lang="en-US" altLang="zh-CN" sz="2800" b="1" dirty="0">
                <a:solidFill>
                  <a:srgbClr val="000000"/>
                </a:solidFill>
                <a:latin typeface="楷体_GB2312" pitchFamily="49" charset="-122"/>
              </a:endParaRPr>
            </a:p>
          </p:txBody>
        </p:sp>
        <p:sp>
          <p:nvSpPr>
            <p:cNvPr id="30728" name="Text Box 19"/>
            <p:cNvSpPr txBox="1"/>
            <p:nvPr/>
          </p:nvSpPr>
          <p:spPr>
            <a:xfrm>
              <a:off x="3969" y="3838"/>
              <a:ext cx="36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marL="342900" indent="-342900">
                <a:spcBef>
                  <a:spcPct val="5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None/>
              </a:pPr>
              <a:r>
                <a:rPr lang="en-US" altLang="zh-CN" sz="2800" b="1" dirty="0">
                  <a:solidFill>
                    <a:srgbClr val="000000"/>
                  </a:solidFill>
                  <a:latin typeface="楷体_GB2312" pitchFamily="49" charset="-122"/>
                </a:rPr>
                <a:t>D</a:t>
              </a:r>
              <a:endParaRPr lang="en-US" altLang="zh-CN" sz="2800" b="1" dirty="0">
                <a:solidFill>
                  <a:srgbClr val="000000"/>
                </a:solidFill>
                <a:latin typeface="楷体_GB2312" pitchFamily="49" charset="-122"/>
              </a:endParaRPr>
            </a:p>
          </p:txBody>
        </p:sp>
        <p:grpSp>
          <p:nvGrpSpPr>
            <p:cNvPr id="30729" name="Group 20"/>
            <p:cNvGrpSpPr/>
            <p:nvPr/>
          </p:nvGrpSpPr>
          <p:grpSpPr>
            <a:xfrm>
              <a:off x="4014" y="2931"/>
              <a:ext cx="1497" cy="1098"/>
              <a:chOff x="3833" y="3067"/>
              <a:chExt cx="1497" cy="1098"/>
            </a:xfrm>
          </p:grpSpPr>
          <p:sp>
            <p:nvSpPr>
              <p:cNvPr id="30730" name="Text Box 21"/>
              <p:cNvSpPr txBox="1"/>
              <p:nvPr/>
            </p:nvSpPr>
            <p:spPr>
              <a:xfrm>
                <a:off x="4967" y="3838"/>
                <a:ext cx="363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marL="342900" indent="-342900">
                  <a:spcBef>
                    <a:spcPct val="5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latin typeface="楷体_GB2312" pitchFamily="49" charset="-122"/>
                  </a:rPr>
                  <a:t>C</a:t>
                </a:r>
                <a:endParaRPr lang="en-US" altLang="zh-CN" sz="2800" b="1" dirty="0">
                  <a:solidFill>
                    <a:srgbClr val="000000"/>
                  </a:solidFill>
                  <a:latin typeface="楷体_GB2312" pitchFamily="49" charset="-122"/>
                </a:endParaRPr>
              </a:p>
            </p:txBody>
          </p:sp>
          <p:sp>
            <p:nvSpPr>
              <p:cNvPr id="30731" name="Text Box 22"/>
              <p:cNvSpPr txBox="1"/>
              <p:nvPr/>
            </p:nvSpPr>
            <p:spPr>
              <a:xfrm>
                <a:off x="3833" y="3067"/>
                <a:ext cx="363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marL="342900" indent="-342900">
                  <a:spcBef>
                    <a:spcPct val="5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None/>
                </a:pPr>
                <a:r>
                  <a:rPr lang="en-US" altLang="zh-CN" sz="2800" b="1" dirty="0">
                    <a:solidFill>
                      <a:srgbClr val="000000"/>
                    </a:solidFill>
                    <a:latin typeface="楷体_GB2312" pitchFamily="49" charset="-122"/>
                  </a:rPr>
                  <a:t>A</a:t>
                </a:r>
                <a:endParaRPr lang="en-US" altLang="zh-CN" sz="2800" b="1" dirty="0">
                  <a:solidFill>
                    <a:srgbClr val="000000"/>
                  </a:solidFill>
                  <a:latin typeface="楷体_GB2312" pitchFamily="49" charset="-122"/>
                </a:endParaRPr>
              </a:p>
            </p:txBody>
          </p:sp>
        </p:grpSp>
      </p:grpSp>
      <p:sp>
        <p:nvSpPr>
          <p:cNvPr id="30732" name="Text Box 27"/>
          <p:cNvSpPr txBox="1"/>
          <p:nvPr/>
        </p:nvSpPr>
        <p:spPr>
          <a:xfrm>
            <a:off x="1476375" y="3213100"/>
            <a:ext cx="2160588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sz="1400" b="1" dirty="0">
              <a:solidFill>
                <a:srgbClr val="000000"/>
              </a:solidFill>
              <a:latin typeface="楷体_GB2312" pitchFamily="49" charset="-122"/>
            </a:endParaRPr>
          </a:p>
        </p:txBody>
      </p:sp>
      <p:sp>
        <p:nvSpPr>
          <p:cNvPr id="87070" name="Text Box 30"/>
          <p:cNvSpPr txBox="1"/>
          <p:nvPr/>
        </p:nvSpPr>
        <p:spPr>
          <a:xfrm>
            <a:off x="533400" y="5257800"/>
            <a:ext cx="52562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</a:rPr>
              <a:t>答：</a:t>
            </a:r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</a:rPr>
              <a:t>∠ B=41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</a:rPr>
              <a:t>∠ C =20.5°</a:t>
            </a:r>
            <a:endParaRPr lang="en-US" altLang="zh-CN" sz="2800" b="1" dirty="0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30735" name="WordArt 13"/>
          <p:cNvSpPr>
            <a:spLocks noTextEdit="1"/>
          </p:cNvSpPr>
          <p:nvPr/>
        </p:nvSpPr>
        <p:spPr>
          <a:xfrm>
            <a:off x="457200" y="152400"/>
            <a:ext cx="5184775" cy="10810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p>
            <a:pPr algn="ctr"/>
            <a:r>
              <a:rPr lang="zh-CN" altLang="en-US" sz="3600" b="1" spc="-36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CC00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楷体_GB2312" charset="0"/>
                <a:ea typeface="楷体_GB2312" charset="0"/>
              </a:rPr>
              <a:t>瞧谁最扎实</a:t>
            </a:r>
            <a:endParaRPr lang="zh-CN" altLang="en-US" sz="3600" b="1" spc="-36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CC00CC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楷体_GB2312" charset="0"/>
              <a:ea typeface="楷体_GB2312" charset="0"/>
            </a:endParaRPr>
          </a:p>
        </p:txBody>
      </p:sp>
      <p:cxnSp>
        <p:nvCxnSpPr>
          <p:cNvPr id="30736" name="直接连接符 28"/>
          <p:cNvCxnSpPr>
            <a:stCxn id="30726" idx="4"/>
            <a:endCxn id="30725" idx="2"/>
          </p:cNvCxnSpPr>
          <p:nvPr/>
        </p:nvCxnSpPr>
        <p:spPr>
          <a:xfrm flipH="1">
            <a:off x="2560638" y="2887663"/>
            <a:ext cx="287337" cy="1512887"/>
          </a:xfrm>
          <a:prstGeom prst="line">
            <a:avLst/>
          </a:prstGeom>
          <a:ln w="38100" cap="flat" cmpd="sng">
            <a:solidFill>
              <a:srgbClr val="00CC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0737" name="直接连接符 32"/>
          <p:cNvCxnSpPr>
            <a:stCxn id="30726" idx="4"/>
          </p:cNvCxnSpPr>
          <p:nvPr/>
        </p:nvCxnSpPr>
        <p:spPr>
          <a:xfrm>
            <a:off x="2847975" y="2887663"/>
            <a:ext cx="379413" cy="1531937"/>
          </a:xfrm>
          <a:prstGeom prst="line">
            <a:avLst/>
          </a:prstGeom>
          <a:ln w="38100" cap="flat" cmpd="sng">
            <a:solidFill>
              <a:srgbClr val="00CC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0738" name="直接连接符 34"/>
          <p:cNvCxnSpPr>
            <a:endCxn id="30726" idx="3"/>
          </p:cNvCxnSpPr>
          <p:nvPr/>
        </p:nvCxnSpPr>
        <p:spPr>
          <a:xfrm flipV="1">
            <a:off x="3227388" y="4400550"/>
            <a:ext cx="1709737" cy="19050"/>
          </a:xfrm>
          <a:prstGeom prst="line">
            <a:avLst/>
          </a:prstGeom>
          <a:ln w="38100" cap="flat" cmpd="sng">
            <a:solidFill>
              <a:srgbClr val="00CCFF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0739" name="Rectangle 19"/>
          <p:cNvSpPr/>
          <p:nvPr/>
        </p:nvSpPr>
        <p:spPr>
          <a:xfrm rot="10800000">
            <a:off x="1905000" y="3200400"/>
            <a:ext cx="12065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 b="1" dirty="0">
                <a:solidFill>
                  <a:srgbClr val="000000"/>
                </a:solidFill>
                <a:latin typeface="楷体_GB2312" pitchFamily="49" charset="-122"/>
              </a:rPr>
              <a:t>⌒</a:t>
            </a:r>
            <a:endParaRPr lang="en-US" altLang="zh-CN" sz="2000" b="1" dirty="0">
              <a:solidFill>
                <a:srgbClr val="000000"/>
              </a:solidFill>
              <a:latin typeface="楷体_GB2312" pitchFamily="49" charset="-122"/>
            </a:endParaRPr>
          </a:p>
        </p:txBody>
      </p:sp>
      <p:sp>
        <p:nvSpPr>
          <p:cNvPr id="30740" name="矩形 44"/>
          <p:cNvSpPr/>
          <p:nvPr/>
        </p:nvSpPr>
        <p:spPr>
          <a:xfrm>
            <a:off x="2743200" y="3429000"/>
            <a:ext cx="544513" cy="307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400" b="1" dirty="0">
                <a:solidFill>
                  <a:srgbClr val="000000"/>
                </a:solidFill>
                <a:latin typeface="楷体_GB2312" pitchFamily="49" charset="-122"/>
              </a:rPr>
              <a:t>16°</a:t>
            </a:r>
            <a:endParaRPr lang="en-US" altLang="zh-CN" sz="1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7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2770" name="Group 18"/>
          <p:cNvGrpSpPr/>
          <p:nvPr/>
        </p:nvGrpSpPr>
        <p:grpSpPr>
          <a:xfrm>
            <a:off x="0" y="304800"/>
            <a:ext cx="3581400" cy="685800"/>
            <a:chOff x="768" y="336"/>
            <a:chExt cx="2256" cy="432"/>
          </a:xfrm>
        </p:grpSpPr>
        <p:sp>
          <p:nvSpPr>
            <p:cNvPr id="32771" name="Rectangle 19"/>
            <p:cNvSpPr/>
            <p:nvPr/>
          </p:nvSpPr>
          <p:spPr>
            <a:xfrm>
              <a:off x="768" y="366"/>
              <a:ext cx="1488" cy="389"/>
            </a:xfrm>
            <a:prstGeom prst="rect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 w="38100" cap="flat" cmpd="sng">
              <a:solidFill>
                <a:srgbClr val="CC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eaLnBrk="0" hangingPunct="0"/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隶书" pitchFamily="49" charset="-122"/>
                </a:rPr>
                <a:t>    </a:t>
              </a:r>
              <a:r>
                <a:rPr lang="zh-CN" altLang="en-US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隶书" pitchFamily="49" charset="-122"/>
                </a:rPr>
                <a:t>小结归纳</a:t>
              </a:r>
              <a:endParaRPr lang="zh-CN" altLang="en-US" sz="24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endParaRPr>
            </a:p>
          </p:txBody>
        </p:sp>
        <p:pic>
          <p:nvPicPr>
            <p:cNvPr id="32772" name="Picture 21" descr="67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256" y="336"/>
              <a:ext cx="768" cy="43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2773" name="Picture 22" descr="gif003[1]">
              <a:hlinkClick r:id="" action="ppaction://hlinkshowjump?jump=lastslide"/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8" y="432"/>
              <a:ext cx="336" cy="33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2774" name="Rectangle 23"/>
          <p:cNvSpPr/>
          <p:nvPr/>
        </p:nvSpPr>
        <p:spPr>
          <a:xfrm>
            <a:off x="762000" y="1295400"/>
            <a:ext cx="69119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i="1" dirty="0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3200" b="1" i="1" dirty="0">
                <a:latin typeface="楷体_GB2312" pitchFamily="49" charset="-122"/>
                <a:ea typeface="楷体_GB2312" pitchFamily="49" charset="-122"/>
              </a:rPr>
              <a:t>知识点</a:t>
            </a:r>
            <a:endParaRPr lang="zh-CN" altLang="en-US" sz="3200" b="1" i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5372" name="Text Box 28"/>
          <p:cNvSpPr txBox="1"/>
          <p:nvPr/>
        </p:nvSpPr>
        <p:spPr>
          <a:xfrm>
            <a:off x="2438400" y="2298065"/>
            <a:ext cx="335280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性质</a:t>
            </a:r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：等边对等角</a:t>
            </a: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5373" name="Text Box 29"/>
          <p:cNvSpPr txBox="1"/>
          <p:nvPr/>
        </p:nvSpPr>
        <p:spPr>
          <a:xfrm>
            <a:off x="5793105" y="2298065"/>
            <a:ext cx="350520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性质</a:t>
            </a:r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：“三线合一”</a:t>
            </a: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5375" name="Text Box 31"/>
          <p:cNvSpPr txBox="1">
            <a:spLocks noChangeArrowheads="1"/>
          </p:cNvSpPr>
          <p:nvPr/>
        </p:nvSpPr>
        <p:spPr bwMode="auto">
          <a:xfrm>
            <a:off x="2895600" y="2980690"/>
            <a:ext cx="2438400" cy="1570038"/>
          </a:xfrm>
          <a:prstGeom prst="rect">
            <a:avLst/>
          </a:prstGeom>
          <a:noFill/>
          <a:ln w="12700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2400" b="1" kern="1200" cap="none" spc="0" normalizeH="0" baseline="0" noProof="0" dirty="0">
                <a:solidFill>
                  <a:schemeClr val="accent5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常用来证明两角相等，求等腰三角形各角的度数</a:t>
            </a:r>
            <a:r>
              <a:rPr kumimoji="0" lang="zh-CN" altLang="en-US" sz="2400" b="1" kern="1200" cap="none" spc="0" normalizeH="0" baseline="0" noProof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．</a:t>
            </a:r>
            <a:endParaRPr kumimoji="0" lang="zh-CN" altLang="en-US" sz="2400" b="1" kern="1200" cap="none" spc="0" normalizeH="0" baseline="0" noProof="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楷体_GB2312" pitchFamily="49" charset="-122"/>
              <a:cs typeface="+mn-cs"/>
            </a:endParaRPr>
          </a:p>
        </p:txBody>
      </p:sp>
      <p:sp>
        <p:nvSpPr>
          <p:cNvPr id="185376" name="Text Box 32"/>
          <p:cNvSpPr txBox="1">
            <a:spLocks noChangeArrowheads="1"/>
          </p:cNvSpPr>
          <p:nvPr/>
        </p:nvSpPr>
        <p:spPr bwMode="auto">
          <a:xfrm>
            <a:off x="6316980" y="2924175"/>
            <a:ext cx="2590800" cy="1570038"/>
          </a:xfrm>
          <a:prstGeom prst="rect">
            <a:avLst/>
          </a:prstGeom>
          <a:noFill/>
          <a:ln w="12700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2400" b="1" kern="1200" cap="none" spc="0" normalizeH="0" baseline="0" noProof="0" dirty="0">
                <a:solidFill>
                  <a:schemeClr val="accent5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研究等腰三角形的有关问题时“三线”是常用的辅助线</a:t>
            </a:r>
            <a:r>
              <a:rPr kumimoji="0" lang="zh-CN" altLang="en-US" sz="2400" b="1" kern="1200" cap="none" spc="0" normalizeH="0" baseline="0" noProof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．</a:t>
            </a:r>
            <a:endParaRPr kumimoji="0" lang="zh-CN" altLang="en-US" sz="2400" b="1" kern="1200" cap="none" spc="0" normalizeH="0" baseline="0" noProof="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楷体_GB2312" pitchFamily="49" charset="-122"/>
              <a:cs typeface="+mn-cs"/>
            </a:endParaRPr>
          </a:p>
        </p:txBody>
      </p:sp>
      <p:sp>
        <p:nvSpPr>
          <p:cNvPr id="185377" name="Rectangle 33"/>
          <p:cNvSpPr/>
          <p:nvPr/>
        </p:nvSpPr>
        <p:spPr>
          <a:xfrm>
            <a:off x="3886200" y="1371600"/>
            <a:ext cx="3200400" cy="579438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14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等 腰 三 角 形</a:t>
            </a:r>
            <a:endParaRPr lang="zh-CN" altLang="en-US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5379" name="AutoShape 35"/>
          <p:cNvSpPr/>
          <p:nvPr/>
        </p:nvSpPr>
        <p:spPr bwMode="auto">
          <a:xfrm rot="5394325">
            <a:off x="4037806" y="-1289844"/>
            <a:ext cx="306388" cy="6858000"/>
          </a:xfrm>
          <a:prstGeom prst="leftBrace">
            <a:avLst>
              <a:gd name="adj1" fmla="val 163095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Group 39"/>
          <p:cNvGrpSpPr/>
          <p:nvPr/>
        </p:nvGrpSpPr>
        <p:grpSpPr>
          <a:xfrm>
            <a:off x="762000" y="4419600"/>
            <a:ext cx="5053013" cy="1519238"/>
            <a:chOff x="540" y="3045"/>
            <a:chExt cx="3022" cy="957"/>
          </a:xfrm>
        </p:grpSpPr>
        <p:sp>
          <p:nvSpPr>
            <p:cNvPr id="32782" name="Text Box 13"/>
            <p:cNvSpPr txBox="1"/>
            <p:nvPr/>
          </p:nvSpPr>
          <p:spPr>
            <a:xfrm>
              <a:off x="540" y="3337"/>
              <a:ext cx="1658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200" b="1" dirty="0">
                  <a:solidFill>
                    <a:schemeClr val="tx2"/>
                  </a:solidFill>
                  <a:latin typeface="Arial" panose="020B0604020202020204" pitchFamily="34" charset="0"/>
                  <a:ea typeface="楷体_GB2312" pitchFamily="49" charset="-122"/>
                </a:rPr>
                <a:t>２．思想方法</a:t>
              </a:r>
              <a:endParaRPr lang="zh-CN" altLang="en-US" sz="3200" b="1" dirty="0">
                <a:solidFill>
                  <a:schemeClr val="tx2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32783" name="Text Box 20"/>
            <p:cNvSpPr txBox="1"/>
            <p:nvPr/>
          </p:nvSpPr>
          <p:spPr>
            <a:xfrm>
              <a:off x="2236" y="3045"/>
              <a:ext cx="1326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3200" b="1" dirty="0">
                  <a:solidFill>
                    <a:schemeClr val="tx2"/>
                  </a:solidFill>
                  <a:latin typeface="Arial" panose="020B0604020202020204" pitchFamily="34" charset="0"/>
                  <a:ea typeface="华文新魏" pitchFamily="2" charset="-122"/>
                </a:rPr>
                <a:t>试验发现法</a:t>
              </a:r>
              <a:endParaRPr lang="zh-CN" altLang="en-US" sz="3200" b="1" dirty="0">
                <a:solidFill>
                  <a:schemeClr val="tx2"/>
                </a:solidFill>
                <a:latin typeface="Arial" panose="020B0604020202020204" pitchFamily="34" charset="0"/>
                <a:ea typeface="华文新魏" pitchFamily="2" charset="-122"/>
              </a:endParaRPr>
            </a:p>
          </p:txBody>
        </p:sp>
        <p:sp>
          <p:nvSpPr>
            <p:cNvPr id="32784" name="Text Box 21"/>
            <p:cNvSpPr txBox="1"/>
            <p:nvPr/>
          </p:nvSpPr>
          <p:spPr>
            <a:xfrm>
              <a:off x="2224" y="3356"/>
              <a:ext cx="1325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3200" b="1" dirty="0">
                  <a:solidFill>
                    <a:schemeClr val="tx2"/>
                  </a:solidFill>
                  <a:latin typeface="Arial" panose="020B0604020202020204" pitchFamily="34" charset="0"/>
                  <a:ea typeface="华文新魏" pitchFamily="2" charset="-122"/>
                </a:rPr>
                <a:t>类比归纳法</a:t>
              </a:r>
              <a:endParaRPr lang="zh-CN" altLang="en-US" sz="3200" b="1" dirty="0">
                <a:solidFill>
                  <a:schemeClr val="tx2"/>
                </a:solidFill>
                <a:latin typeface="Arial" panose="020B0604020202020204" pitchFamily="34" charset="0"/>
                <a:ea typeface="华文新魏" pitchFamily="2" charset="-122"/>
              </a:endParaRPr>
            </a:p>
          </p:txBody>
        </p:sp>
        <p:sp>
          <p:nvSpPr>
            <p:cNvPr id="32785" name="Text Box 22"/>
            <p:cNvSpPr txBox="1"/>
            <p:nvPr/>
          </p:nvSpPr>
          <p:spPr>
            <a:xfrm>
              <a:off x="2236" y="3637"/>
              <a:ext cx="1326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3200" b="1" dirty="0">
                  <a:solidFill>
                    <a:schemeClr val="tx2"/>
                  </a:solidFill>
                  <a:latin typeface="Arial" panose="020B0604020202020204" pitchFamily="34" charset="0"/>
                  <a:ea typeface="华文新魏" pitchFamily="2" charset="-122"/>
                </a:rPr>
                <a:t>方程的思想</a:t>
              </a:r>
              <a:endParaRPr lang="zh-CN" altLang="en-US" sz="3200" b="1" dirty="0">
                <a:solidFill>
                  <a:schemeClr val="tx2"/>
                </a:solidFill>
                <a:latin typeface="Arial" panose="020B0604020202020204" pitchFamily="34" charset="0"/>
                <a:ea typeface="华文新魏" pitchFamily="2" charset="-122"/>
              </a:endParaRPr>
            </a:p>
          </p:txBody>
        </p:sp>
        <p:sp>
          <p:nvSpPr>
            <p:cNvPr id="32786" name="AutoShape 23"/>
            <p:cNvSpPr/>
            <p:nvPr/>
          </p:nvSpPr>
          <p:spPr>
            <a:xfrm>
              <a:off x="2185" y="3200"/>
              <a:ext cx="74" cy="703"/>
            </a:xfrm>
            <a:prstGeom prst="leftBrace">
              <a:avLst>
                <a:gd name="adj1" fmla="val 79166"/>
                <a:gd name="adj2" fmla="val 50000"/>
              </a:avLst>
            </a:prstGeom>
            <a:noFill/>
            <a:ln w="28575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endParaRPr sz="14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20" name="Text Box 28"/>
          <p:cNvSpPr txBox="1"/>
          <p:nvPr/>
        </p:nvSpPr>
        <p:spPr>
          <a:xfrm>
            <a:off x="228600" y="2286000"/>
            <a:ext cx="198120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轴对称图形</a:t>
            </a:r>
            <a:endParaRPr lang="zh-CN" altLang="en-US" sz="28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8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18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8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72" grpId="0"/>
      <p:bldP spid="185373" grpId="0"/>
      <p:bldP spid="185375" grpId="0" bldLvl="0" animBg="1"/>
      <p:bldP spid="185376" grpId="0" bldLvl="0" animBg="1"/>
      <p:bldP spid="185377" grpId="0"/>
      <p:bldP spid="185379" grpId="0" animBg="1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92933" name="Rectangle 5"/>
          <p:cNvSpPr/>
          <p:nvPr/>
        </p:nvSpPr>
        <p:spPr>
          <a:xfrm>
            <a:off x="838200" y="2832100"/>
            <a:ext cx="7543800" cy="6477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    </a:t>
            </a:r>
            <a:endParaRPr lang="en-US" altLang="zh-CN" sz="3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8196" name="Group 2"/>
          <p:cNvGrpSpPr/>
          <p:nvPr/>
        </p:nvGrpSpPr>
        <p:grpSpPr>
          <a:xfrm>
            <a:off x="381000" y="152400"/>
            <a:ext cx="4419600" cy="1235075"/>
            <a:chOff x="480" y="2592"/>
            <a:chExt cx="2239" cy="586"/>
          </a:xfrm>
        </p:grpSpPr>
        <p:grpSp>
          <p:nvGrpSpPr>
            <p:cNvPr id="8197" name="Group 3"/>
            <p:cNvGrpSpPr/>
            <p:nvPr/>
          </p:nvGrpSpPr>
          <p:grpSpPr>
            <a:xfrm>
              <a:off x="480" y="2592"/>
              <a:ext cx="2085" cy="586"/>
              <a:chOff x="672" y="3439"/>
              <a:chExt cx="5182" cy="593"/>
            </a:xfrm>
          </p:grpSpPr>
          <p:sp>
            <p:nvSpPr>
              <p:cNvPr id="8198" name="AutoShape 4"/>
              <p:cNvSpPr/>
              <p:nvPr/>
            </p:nvSpPr>
            <p:spPr>
              <a:xfrm>
                <a:off x="672" y="3512"/>
                <a:ext cx="5182" cy="520"/>
              </a:xfrm>
              <a:prstGeom prst="horizontalScroll">
                <a:avLst>
                  <a:gd name="adj" fmla="val 12500"/>
                </a:avLst>
              </a:prstGeom>
              <a:gradFill rotWithShape="0">
                <a:gsLst>
                  <a:gs pos="0">
                    <a:srgbClr val="FFEDED"/>
                  </a:gs>
                  <a:gs pos="100000">
                    <a:srgbClr val="FFFFFF"/>
                  </a:gs>
                </a:gsLst>
                <a:path path="rect">
                  <a:fillToRect r="100000" b="100000"/>
                </a:path>
                <a:tileRect/>
              </a:gradFill>
              <a:ln w="9525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sz="1400" b="1" dirty="0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16" name="Text Box 5"/>
              <p:cNvSpPr txBox="1">
                <a:spLocks noChangeArrowheads="1"/>
              </p:cNvSpPr>
              <p:nvPr/>
            </p:nvSpPr>
            <p:spPr bwMode="auto">
              <a:xfrm>
                <a:off x="720" y="3439"/>
                <a:ext cx="4150" cy="370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anchor="ctr">
                <a:spAutoFit/>
              </a:bodyPr>
              <a:lstStyle/>
              <a:p>
                <a:pPr marR="0" algn="ctr" defTabSz="914400" eaLnBrk="0" hangingPunct="0">
                  <a:buClrTx/>
                  <a:buSzTx/>
                  <a:buFontTx/>
                  <a:buNone/>
                  <a:defRPr/>
                </a:pPr>
                <a:endParaRPr kumimoji="0" lang="zh-CN" altLang="zh-CN" sz="3200" b="1" kern="1200" cap="none" spc="0" normalizeH="0" baseline="0" noProof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  <a:ea typeface="幼圆" pitchFamily="49" charset="-122"/>
                  <a:cs typeface="+mn-cs"/>
                </a:endParaRPr>
              </a:p>
            </p:txBody>
          </p:sp>
        </p:grpSp>
        <p:pic>
          <p:nvPicPr>
            <p:cNvPr id="8200" name="Picture 6" descr="打开书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52" y="2736"/>
              <a:ext cx="396" cy="34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01" name="Text Box 7"/>
            <p:cNvSpPr txBox="1"/>
            <p:nvPr/>
          </p:nvSpPr>
          <p:spPr>
            <a:xfrm>
              <a:off x="528" y="2736"/>
              <a:ext cx="2191" cy="33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4000" b="1" dirty="0">
                  <a:solidFill>
                    <a:srgbClr val="000099"/>
                  </a:solidFill>
                  <a:latin typeface="Times New Roman" panose="02020603050405020304" pitchFamily="18" charset="0"/>
                  <a:ea typeface="隶书" pitchFamily="49" charset="-122"/>
                </a:rPr>
                <a:t>学习          目标</a:t>
              </a:r>
              <a:endParaRPr lang="zh-CN" altLang="en-US" sz="4000" b="1" dirty="0">
                <a:solidFill>
                  <a:srgbClr val="000099"/>
                </a:solidFill>
                <a:latin typeface="Times New Roman" panose="02020603050405020304" pitchFamily="18" charset="0"/>
                <a:ea typeface="隶书" pitchFamily="49" charset="-122"/>
              </a:endParaRPr>
            </a:p>
          </p:txBody>
        </p:sp>
      </p:grpSp>
      <p:sp>
        <p:nvSpPr>
          <p:cNvPr id="8202" name="Rectangle 12"/>
          <p:cNvSpPr/>
          <p:nvPr/>
        </p:nvSpPr>
        <p:spPr>
          <a:xfrm>
            <a:off x="157163" y="1905000"/>
            <a:ext cx="8986837" cy="3286125"/>
          </a:xfrm>
          <a:prstGeom prst="rect">
            <a:avLst/>
          </a:prstGeom>
          <a:noFill/>
          <a:ln w="38100">
            <a:noFill/>
          </a:ln>
        </p:spPr>
        <p:txBody>
          <a:bodyPr anchor="ctr">
            <a:spAutoFit/>
          </a:bodyPr>
          <a:p>
            <a:pPr eaLnBrk="0" hangingPunct="0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  <a:ea typeface="楷体_GB2312" pitchFamily="49" charset="-122"/>
              </a:rPr>
              <a:t>1.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  <a:ea typeface="楷体_GB2312" pitchFamily="49" charset="-122"/>
              </a:rPr>
              <a:t>经历剪纸、折纸等活动，进一步认识</a:t>
            </a:r>
            <a:endParaRPr lang="zh-CN" altLang="en-US" sz="3600" b="1" dirty="0">
              <a:solidFill>
                <a:srgbClr val="000000"/>
              </a:solidFill>
              <a:latin typeface="宋体" panose="02010600030101010101" pitchFamily="2" charset="-122"/>
              <a:ea typeface="楷体_GB2312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  <a:ea typeface="楷体_GB2312" pitchFamily="49" charset="-122"/>
              </a:rPr>
              <a:t>等腰三角形，了解等腰三角形是轴对称图形</a:t>
            </a:r>
            <a:endParaRPr lang="zh-CN" altLang="en-US" sz="3600" b="1" dirty="0">
              <a:solidFill>
                <a:srgbClr val="000000"/>
              </a:solidFill>
              <a:latin typeface="宋体" panose="02010600030101010101" pitchFamily="2" charset="-122"/>
              <a:ea typeface="楷体_GB2312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宋体" panose="02010600030101010101" pitchFamily="2" charset="-122"/>
                <a:ea typeface="楷体_GB2312" pitchFamily="49" charset="-122"/>
              </a:rPr>
              <a:t>2.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  <a:ea typeface="楷体_GB2312" pitchFamily="49" charset="-122"/>
              </a:rPr>
              <a:t>经历探索等腰三角形性质的过程，</a:t>
            </a:r>
            <a:endParaRPr lang="zh-CN" altLang="en-US" sz="3600" b="1" dirty="0">
              <a:solidFill>
                <a:srgbClr val="000000"/>
              </a:solidFill>
              <a:latin typeface="宋体" panose="02010600030101010101" pitchFamily="2" charset="-122"/>
              <a:ea typeface="楷体_GB2312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  <a:ea typeface="楷体_GB2312" pitchFamily="49" charset="-122"/>
              </a:rPr>
              <a:t>掌握等腰三角形的性质</a:t>
            </a:r>
            <a:r>
              <a:rPr lang="zh-CN" altLang="en-US" sz="3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36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2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2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29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12" descr="OS050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53000" y="3581400"/>
            <a:ext cx="2835275" cy="2049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3" name="Picture 13" descr="000006039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838200"/>
            <a:ext cx="2835275" cy="2136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4" name="Picture 14" descr="MA00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3657600"/>
            <a:ext cx="2703513" cy="2005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Picture 15" descr="jzt202_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685800"/>
            <a:ext cx="2747963" cy="21828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0480" name="AutoShape 16"/>
          <p:cNvSpPr/>
          <p:nvPr/>
        </p:nvSpPr>
        <p:spPr>
          <a:xfrm>
            <a:off x="5334000" y="4572000"/>
            <a:ext cx="2286000" cy="609600"/>
          </a:xfrm>
          <a:prstGeom prst="triangle">
            <a:avLst>
              <a:gd name="adj" fmla="val 50000"/>
            </a:avLst>
          </a:prstGeom>
          <a:solidFill>
            <a:srgbClr val="E1491F"/>
          </a:solidFill>
          <a:ln w="57150" cap="flat" cmpd="sng">
            <a:solidFill>
              <a:srgbClr val="4213ED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sz="1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0481" name="AutoShape 17"/>
          <p:cNvSpPr/>
          <p:nvPr/>
        </p:nvSpPr>
        <p:spPr>
          <a:xfrm>
            <a:off x="838200" y="1676400"/>
            <a:ext cx="1055688" cy="541338"/>
          </a:xfrm>
          <a:prstGeom prst="triangle">
            <a:avLst>
              <a:gd name="adj" fmla="val 50000"/>
            </a:avLst>
          </a:prstGeom>
          <a:solidFill>
            <a:srgbClr val="E1491F"/>
          </a:solidFill>
          <a:ln w="57150" cap="flat" cmpd="sng">
            <a:solidFill>
              <a:srgbClr val="4213ED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sz="1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0482" name="AutoShape 18"/>
          <p:cNvSpPr/>
          <p:nvPr/>
        </p:nvSpPr>
        <p:spPr>
          <a:xfrm>
            <a:off x="5791200" y="1447800"/>
            <a:ext cx="914400" cy="1066800"/>
          </a:xfrm>
          <a:prstGeom prst="triangle">
            <a:avLst>
              <a:gd name="adj" fmla="val 50000"/>
            </a:avLst>
          </a:prstGeom>
          <a:solidFill>
            <a:srgbClr val="E1491F"/>
          </a:solidFill>
          <a:ln w="57150" cap="flat" cmpd="sng">
            <a:solidFill>
              <a:srgbClr val="4213ED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b="1" dirty="0">
              <a:solidFill>
                <a:srgbClr val="000000"/>
              </a:solidFill>
              <a:latin typeface="楷体_GB2312" pitchFamily="49" charset="-122"/>
              <a:ea typeface="华文行楷" pitchFamily="2" charset="-122"/>
            </a:endParaRPr>
          </a:p>
        </p:txBody>
      </p:sp>
      <p:sp>
        <p:nvSpPr>
          <p:cNvPr id="190483" name="AutoShape 19"/>
          <p:cNvSpPr/>
          <p:nvPr/>
        </p:nvSpPr>
        <p:spPr>
          <a:xfrm>
            <a:off x="1295400" y="3733800"/>
            <a:ext cx="2133600" cy="1752600"/>
          </a:xfrm>
          <a:prstGeom prst="triangle">
            <a:avLst>
              <a:gd name="adj" fmla="val 50000"/>
            </a:avLst>
          </a:prstGeom>
          <a:solidFill>
            <a:srgbClr val="E1491F"/>
          </a:solidFill>
          <a:ln w="57150" cap="flat" cmpd="sng">
            <a:solidFill>
              <a:srgbClr val="4213ED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sz="1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250" name="Text Box 20"/>
          <p:cNvSpPr txBox="1"/>
          <p:nvPr/>
        </p:nvSpPr>
        <p:spPr>
          <a:xfrm>
            <a:off x="3943350" y="3910013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zh-CN" sz="24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80" grpId="0" bldLvl="0" animBg="1"/>
      <p:bldP spid="190481" grpId="0" bldLvl="0" animBg="1"/>
      <p:bldP spid="190482" grpId="0" animBg="1"/>
      <p:bldP spid="190482" grpId="1" bldLvl="0" animBg="1"/>
      <p:bldP spid="19048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Text Box 3"/>
          <p:cNvSpPr txBox="1"/>
          <p:nvPr/>
        </p:nvSpPr>
        <p:spPr>
          <a:xfrm>
            <a:off x="542925" y="1676400"/>
            <a:ext cx="86010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定义：</a:t>
            </a: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  <a:ea typeface="华文新魏" pitchFamily="2" charset="-122"/>
              </a:rPr>
              <a:t>两条边相等</a:t>
            </a:r>
            <a:r>
              <a:rPr lang="zh-CN" altLang="en-US" sz="3200" b="1" dirty="0">
                <a:latin typeface="Arial" panose="020B0604020202020204" pitchFamily="34" charset="0"/>
                <a:ea typeface="华文新魏" pitchFamily="2" charset="-122"/>
              </a:rPr>
              <a:t>的三角形叫做</a:t>
            </a: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  <a:ea typeface="华文新魏" pitchFamily="2" charset="-122"/>
              </a:rPr>
              <a:t>等腰三角形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华文新魏" pitchFamily="2" charset="-122"/>
              </a:rPr>
              <a:t>.</a:t>
            </a: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7171" name="Text Box 10"/>
          <p:cNvSpPr txBox="1"/>
          <p:nvPr/>
        </p:nvSpPr>
        <p:spPr>
          <a:xfrm>
            <a:off x="182563" y="2584450"/>
            <a:ext cx="1111250" cy="7096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　　</a:t>
            </a:r>
            <a:endParaRPr lang="zh-CN" altLang="en-US" sz="3600" b="1" dirty="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grpSp>
        <p:nvGrpSpPr>
          <p:cNvPr id="7172" name="Group 78"/>
          <p:cNvGrpSpPr/>
          <p:nvPr/>
        </p:nvGrpSpPr>
        <p:grpSpPr>
          <a:xfrm>
            <a:off x="381000" y="2514600"/>
            <a:ext cx="3108325" cy="3657600"/>
            <a:chOff x="3690" y="1549"/>
            <a:chExt cx="1910" cy="2256"/>
          </a:xfrm>
        </p:grpSpPr>
        <p:sp>
          <p:nvSpPr>
            <p:cNvPr id="7173" name="Text Box 43"/>
            <p:cNvSpPr txBox="1"/>
            <p:nvPr/>
          </p:nvSpPr>
          <p:spPr>
            <a:xfrm>
              <a:off x="4527" y="1549"/>
              <a:ext cx="287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3200" b="1" i="1" dirty="0">
                  <a:solidFill>
                    <a:schemeClr val="tx2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A</a:t>
              </a:r>
              <a:endParaRPr lang="en-US" altLang="zh-CN" sz="3200" b="1" i="1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7174" name="Text Box 44"/>
            <p:cNvSpPr txBox="1"/>
            <p:nvPr/>
          </p:nvSpPr>
          <p:spPr>
            <a:xfrm>
              <a:off x="3690" y="3440"/>
              <a:ext cx="287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3200" b="1" i="1" dirty="0">
                  <a:solidFill>
                    <a:schemeClr val="tx2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B</a:t>
              </a:r>
              <a:endParaRPr lang="en-US" altLang="zh-CN" sz="3200" b="1" i="1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7175" name="Text Box 45"/>
            <p:cNvSpPr txBox="1"/>
            <p:nvPr/>
          </p:nvSpPr>
          <p:spPr>
            <a:xfrm>
              <a:off x="5313" y="3440"/>
              <a:ext cx="287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3200" b="1" i="1" dirty="0">
                  <a:solidFill>
                    <a:schemeClr val="tx2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C</a:t>
              </a:r>
              <a:endParaRPr lang="en-US" altLang="zh-CN" sz="3200" b="1" i="1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7176" name="Line 73"/>
            <p:cNvSpPr/>
            <p:nvPr/>
          </p:nvSpPr>
          <p:spPr>
            <a:xfrm>
              <a:off x="3940" y="3589"/>
              <a:ext cx="1419" cy="1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77" name="Line 74"/>
            <p:cNvSpPr/>
            <p:nvPr/>
          </p:nvSpPr>
          <p:spPr>
            <a:xfrm flipH="1">
              <a:off x="3940" y="1857"/>
              <a:ext cx="713" cy="1732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78" name="Line 75"/>
            <p:cNvSpPr/>
            <p:nvPr/>
          </p:nvSpPr>
          <p:spPr>
            <a:xfrm>
              <a:off x="4653" y="1857"/>
              <a:ext cx="706" cy="1732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29" name="矩形 28"/>
          <p:cNvSpPr/>
          <p:nvPr/>
        </p:nvSpPr>
        <p:spPr>
          <a:xfrm>
            <a:off x="1143000" y="381000"/>
            <a:ext cx="6445996" cy="923330"/>
          </a:xfrm>
          <a:prstGeom prst="rect">
            <a:avLst/>
          </a:prstGeom>
          <a:noFill/>
        </p:spPr>
        <p:txBody>
          <a:bodyPr wrap="none" numCol="1">
            <a:prstTxWarp prst="textInflat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246B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什么叫等腰三角形？</a:t>
            </a:r>
            <a:endParaRPr kumimoji="0" lang="zh-CN" altLang="en-US" sz="5400" b="1" i="0" u="none" strike="noStrike" kern="1200" cap="none" spc="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246B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40967" name="TextBox 31"/>
          <p:cNvSpPr txBox="1"/>
          <p:nvPr/>
        </p:nvSpPr>
        <p:spPr>
          <a:xfrm>
            <a:off x="3352800" y="2743200"/>
            <a:ext cx="4953000" cy="3108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这个等腰三角形的</a:t>
            </a:r>
            <a:endParaRPr lang="zh-CN" altLang="en-US" sz="28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腰是</a:t>
            </a:r>
            <a:endParaRPr lang="zh-CN" altLang="en-US" sz="28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底边是</a:t>
            </a:r>
            <a:endParaRPr lang="zh-CN" altLang="en-US" sz="28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底角是</a:t>
            </a:r>
            <a:endParaRPr lang="zh-CN" altLang="en-US" sz="3200" b="1" dirty="0">
              <a:solidFill>
                <a:srgbClr val="000099"/>
              </a:solidFill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顶角是</a:t>
            </a:r>
            <a:endParaRPr lang="zh-CN" altLang="en-US" sz="28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cxnSp>
        <p:nvCxnSpPr>
          <p:cNvPr id="34" name="直接连接符 33"/>
          <p:cNvCxnSpPr/>
          <p:nvPr/>
        </p:nvCxnSpPr>
        <p:spPr bwMode="auto">
          <a:xfrm>
            <a:off x="4267200" y="3962400"/>
            <a:ext cx="20574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 bwMode="auto">
          <a:xfrm>
            <a:off x="4724400" y="4572000"/>
            <a:ext cx="1905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 bwMode="auto">
          <a:xfrm>
            <a:off x="4800600" y="5181600"/>
            <a:ext cx="19812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 bwMode="auto">
          <a:xfrm>
            <a:off x="4724400" y="5867400"/>
            <a:ext cx="20574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972" name="TextBox 40"/>
          <p:cNvSpPr txBox="1"/>
          <p:nvPr/>
        </p:nvSpPr>
        <p:spPr>
          <a:xfrm>
            <a:off x="4724400" y="3541395"/>
            <a:ext cx="20574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AB</a:t>
            </a:r>
            <a:r>
              <a:rPr lang="zh-CN" altLang="en-US" sz="32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en-US" altLang="zh-CN" sz="32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AC</a:t>
            </a:r>
            <a:endParaRPr lang="en-US" altLang="zh-CN" sz="3200" b="1" dirty="0">
              <a:solidFill>
                <a:srgbClr val="000099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0973" name="TextBox 41"/>
          <p:cNvSpPr txBox="1"/>
          <p:nvPr/>
        </p:nvSpPr>
        <p:spPr>
          <a:xfrm>
            <a:off x="5085080" y="4125595"/>
            <a:ext cx="20574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BC</a:t>
            </a:r>
            <a:endParaRPr lang="en-US" altLang="zh-CN" sz="3200" b="1" dirty="0">
              <a:solidFill>
                <a:srgbClr val="000099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51680" y="4709795"/>
            <a:ext cx="31242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solidFill>
                  <a:srgbClr val="000099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3200" b="1" dirty="0">
                <a:solidFill>
                  <a:srgbClr val="000099"/>
                </a:solidFill>
                <a:latin typeface="华文新魏" pitchFamily="2" charset="-122"/>
                <a:ea typeface="华文新魏" pitchFamily="2" charset="-122"/>
              </a:rPr>
              <a:t>B</a:t>
            </a:r>
            <a:r>
              <a:rPr lang="zh-CN" altLang="en-US" sz="3200" b="1" dirty="0">
                <a:solidFill>
                  <a:srgbClr val="000099"/>
                </a:solidFill>
                <a:latin typeface="华文新魏" pitchFamily="2" charset="-122"/>
                <a:ea typeface="华文新魏" pitchFamily="2" charset="-122"/>
              </a:rPr>
              <a:t>和</a:t>
            </a:r>
            <a:r>
              <a:rPr lang="en-US" altLang="zh-CN" sz="3200" b="1" dirty="0">
                <a:solidFill>
                  <a:srgbClr val="000099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3200" b="1" dirty="0">
                <a:solidFill>
                  <a:srgbClr val="000099"/>
                </a:solidFill>
                <a:latin typeface="华文新魏" pitchFamily="2" charset="-122"/>
                <a:ea typeface="华文新魏" pitchFamily="2" charset="-122"/>
              </a:rPr>
              <a:t>C</a:t>
            </a:r>
            <a:endParaRPr lang="en-US" altLang="zh-CN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23790" y="5377815"/>
            <a:ext cx="314071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3200" b="1" dirty="0">
                <a:solidFill>
                  <a:srgbClr val="000099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3200" b="1" dirty="0">
                <a:solidFill>
                  <a:srgbClr val="000099"/>
                </a:solidFill>
                <a:latin typeface="华文新魏" pitchFamily="2" charset="-122"/>
                <a:ea typeface="华文新魏" pitchFamily="2" charset="-122"/>
              </a:rPr>
              <a:t>A</a:t>
            </a:r>
            <a:endParaRPr lang="en-US" altLang="zh-CN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7" grpId="0"/>
      <p:bldP spid="40972" grpId="0"/>
      <p:bldP spid="40973" grpId="0"/>
      <p:bldP spid="21" grpId="0"/>
      <p:bldP spid="23" grpId="0"/>
      <p:bldP spid="2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2"/>
          <p:cNvSpPr/>
          <p:nvPr/>
        </p:nvSpPr>
        <p:spPr>
          <a:xfrm>
            <a:off x="611188" y="1343025"/>
            <a:ext cx="2736850" cy="3887788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sz="1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63" name="Rectangle 3"/>
          <p:cNvSpPr/>
          <p:nvPr/>
        </p:nvSpPr>
        <p:spPr>
          <a:xfrm flipV="1">
            <a:off x="620713" y="3287713"/>
            <a:ext cx="2736850" cy="19431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sz="1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64" name="Rectangle 4"/>
          <p:cNvSpPr/>
          <p:nvPr/>
        </p:nvSpPr>
        <p:spPr>
          <a:xfrm>
            <a:off x="611188" y="1341438"/>
            <a:ext cx="2736850" cy="1943100"/>
          </a:xfrm>
          <a:prstGeom prst="rect">
            <a:avLst/>
          </a:prstGeom>
          <a:solidFill>
            <a:schemeClr val="accent2">
              <a:alpha val="39999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sz="1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65" name="Rectangle 5"/>
          <p:cNvSpPr/>
          <p:nvPr/>
        </p:nvSpPr>
        <p:spPr>
          <a:xfrm flipV="1">
            <a:off x="611188" y="3286125"/>
            <a:ext cx="2736850" cy="1943100"/>
          </a:xfrm>
          <a:prstGeom prst="rect">
            <a:avLst/>
          </a:prstGeom>
          <a:solidFill>
            <a:schemeClr val="accent2">
              <a:alpha val="39999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sz="1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5366" name="Picture 6" descr="无标题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7747718">
            <a:off x="2559050" y="3835400"/>
            <a:ext cx="2109788" cy="2692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7" name="未知"/>
          <p:cNvSpPr/>
          <p:nvPr/>
        </p:nvSpPr>
        <p:spPr>
          <a:xfrm>
            <a:off x="611188" y="3286125"/>
            <a:ext cx="2736850" cy="1511300"/>
          </a:xfrm>
          <a:custGeom>
            <a:avLst/>
            <a:gdLst>
              <a:gd name="txL" fmla="*/ 0 w 1724"/>
              <a:gd name="txT" fmla="*/ 0 h 952"/>
              <a:gd name="txR" fmla="*/ 1724 w 1724"/>
              <a:gd name="txB" fmla="*/ 952 h 952"/>
            </a:gdLst>
            <a:ahLst/>
            <a:cxnLst>
              <a:cxn ang="0">
                <a:pos x="0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0"/>
              </a:cxn>
            </a:cxnLst>
            <a:rect l="txL" t="txT" r="txR" b="txB"/>
            <a:pathLst>
              <a:path w="1724" h="952">
                <a:moveTo>
                  <a:pt x="0" y="0"/>
                </a:moveTo>
                <a:lnTo>
                  <a:pt x="1724" y="0"/>
                </a:lnTo>
                <a:lnTo>
                  <a:pt x="1724" y="95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68" name="未知"/>
          <p:cNvSpPr/>
          <p:nvPr/>
        </p:nvSpPr>
        <p:spPr>
          <a:xfrm>
            <a:off x="601663" y="3286125"/>
            <a:ext cx="2746375" cy="1943100"/>
          </a:xfrm>
          <a:custGeom>
            <a:avLst/>
            <a:gdLst>
              <a:gd name="txL" fmla="*/ 0 w 1730"/>
              <a:gd name="txT" fmla="*/ 0 h 1224"/>
              <a:gd name="txR" fmla="*/ 1730 w 1730"/>
              <a:gd name="txB" fmla="*/ 1224 h 1224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730" h="1224">
                <a:moveTo>
                  <a:pt x="1730" y="1088"/>
                </a:moveTo>
                <a:lnTo>
                  <a:pt x="1730" y="1224"/>
                </a:lnTo>
                <a:lnTo>
                  <a:pt x="0" y="1219"/>
                </a:lnTo>
                <a:lnTo>
                  <a:pt x="6" y="0"/>
                </a:lnTo>
                <a:lnTo>
                  <a:pt x="1457" y="816"/>
                </a:lnTo>
                <a:lnTo>
                  <a:pt x="1267" y="749"/>
                </a:lnTo>
                <a:lnTo>
                  <a:pt x="1730" y="1088"/>
                </a:lnTo>
                <a:close/>
              </a:path>
            </a:pathLst>
          </a:custGeom>
          <a:solidFill>
            <a:srgbClr val="00FF00">
              <a:alpha val="100000"/>
            </a:srgb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69" name="Line 9"/>
          <p:cNvSpPr/>
          <p:nvPr/>
        </p:nvSpPr>
        <p:spPr>
          <a:xfrm>
            <a:off x="620713" y="3286125"/>
            <a:ext cx="2736850" cy="1511300"/>
          </a:xfrm>
          <a:prstGeom prst="line">
            <a:avLst/>
          </a:prstGeom>
          <a:ln w="3810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5370" name="未知"/>
          <p:cNvSpPr/>
          <p:nvPr/>
        </p:nvSpPr>
        <p:spPr>
          <a:xfrm>
            <a:off x="3763963" y="3949700"/>
            <a:ext cx="2736850" cy="1511300"/>
          </a:xfrm>
          <a:custGeom>
            <a:avLst/>
            <a:gdLst>
              <a:gd name="txL" fmla="*/ 0 w 1724"/>
              <a:gd name="txT" fmla="*/ 0 h 952"/>
              <a:gd name="txR" fmla="*/ 1724 w 1724"/>
              <a:gd name="txB" fmla="*/ 952 h 952"/>
            </a:gdLst>
            <a:ahLst/>
            <a:cxnLst>
              <a:cxn ang="0">
                <a:pos x="0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0"/>
              </a:cxn>
            </a:cxnLst>
            <a:rect l="txL" t="txT" r="txR" b="txB"/>
            <a:pathLst>
              <a:path w="1724" h="952">
                <a:moveTo>
                  <a:pt x="0" y="0"/>
                </a:moveTo>
                <a:lnTo>
                  <a:pt x="1724" y="0"/>
                </a:lnTo>
                <a:lnTo>
                  <a:pt x="1724" y="95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71" name="未知"/>
          <p:cNvSpPr/>
          <p:nvPr/>
        </p:nvSpPr>
        <p:spPr>
          <a:xfrm flipV="1">
            <a:off x="3763963" y="2454275"/>
            <a:ext cx="2736850" cy="1511300"/>
          </a:xfrm>
          <a:custGeom>
            <a:avLst/>
            <a:gdLst>
              <a:gd name="txL" fmla="*/ 0 w 1724"/>
              <a:gd name="txT" fmla="*/ 0 h 952"/>
              <a:gd name="txR" fmla="*/ 1724 w 1724"/>
              <a:gd name="txB" fmla="*/ 952 h 952"/>
            </a:gdLst>
            <a:ahLst/>
            <a:cxnLst>
              <a:cxn ang="0">
                <a:pos x="0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0"/>
              </a:cxn>
            </a:cxnLst>
            <a:rect l="txL" t="txT" r="txR" b="txB"/>
            <a:pathLst>
              <a:path w="1724" h="952">
                <a:moveTo>
                  <a:pt x="0" y="0"/>
                </a:moveTo>
                <a:lnTo>
                  <a:pt x="1724" y="0"/>
                </a:lnTo>
                <a:lnTo>
                  <a:pt x="1724" y="95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72" name="Line 12"/>
          <p:cNvSpPr/>
          <p:nvPr/>
        </p:nvSpPr>
        <p:spPr>
          <a:xfrm>
            <a:off x="611188" y="3286125"/>
            <a:ext cx="2736850" cy="0"/>
          </a:xfrm>
          <a:prstGeom prst="line">
            <a:avLst/>
          </a:prstGeom>
          <a:ln w="28575" cap="flat" cmpd="sng">
            <a:solidFill>
              <a:srgbClr val="FF3300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15376" name="Line 16"/>
          <p:cNvSpPr/>
          <p:nvPr/>
        </p:nvSpPr>
        <p:spPr>
          <a:xfrm flipV="1">
            <a:off x="3765550" y="2449513"/>
            <a:ext cx="2736850" cy="1512887"/>
          </a:xfrm>
          <a:prstGeom prst="line">
            <a:avLst/>
          </a:prstGeom>
          <a:ln w="3810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5377" name="Line 17"/>
          <p:cNvSpPr/>
          <p:nvPr/>
        </p:nvSpPr>
        <p:spPr>
          <a:xfrm>
            <a:off x="3751263" y="3948113"/>
            <a:ext cx="2736850" cy="1512887"/>
          </a:xfrm>
          <a:prstGeom prst="line">
            <a:avLst/>
          </a:prstGeom>
          <a:ln w="3810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5378" name="Text Box 18"/>
          <p:cNvSpPr txBox="1"/>
          <p:nvPr/>
        </p:nvSpPr>
        <p:spPr>
          <a:xfrm>
            <a:off x="3492500" y="3357563"/>
            <a:ext cx="477838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latin typeface="楷体_GB2312" pitchFamily="49" charset="-122"/>
              </a:rPr>
              <a:t>A</a:t>
            </a:r>
            <a:endParaRPr lang="en-US" altLang="zh-CN" sz="3200" b="1" dirty="0">
              <a:latin typeface="楷体_GB2312" pitchFamily="49" charset="-122"/>
            </a:endParaRPr>
          </a:p>
        </p:txBody>
      </p:sp>
      <p:sp>
        <p:nvSpPr>
          <p:cNvPr id="15379" name="Text Box 19"/>
          <p:cNvSpPr txBox="1"/>
          <p:nvPr/>
        </p:nvSpPr>
        <p:spPr>
          <a:xfrm>
            <a:off x="6516688" y="2205038"/>
            <a:ext cx="477837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latin typeface="楷体_GB2312" pitchFamily="49" charset="-122"/>
              </a:rPr>
              <a:t>B</a:t>
            </a:r>
            <a:endParaRPr lang="en-US" altLang="zh-CN" sz="3200" b="1" dirty="0">
              <a:latin typeface="楷体_GB2312" pitchFamily="49" charset="-122"/>
            </a:endParaRPr>
          </a:p>
        </p:txBody>
      </p:sp>
      <p:sp>
        <p:nvSpPr>
          <p:cNvPr id="15380" name="Text Box 20"/>
          <p:cNvSpPr txBox="1"/>
          <p:nvPr/>
        </p:nvSpPr>
        <p:spPr>
          <a:xfrm>
            <a:off x="6484938" y="5226050"/>
            <a:ext cx="477837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latin typeface="楷体_GB2312" pitchFamily="49" charset="-122"/>
              </a:rPr>
              <a:t>C</a:t>
            </a:r>
            <a:endParaRPr lang="en-US" altLang="zh-CN" sz="3200" b="1" dirty="0">
              <a:latin typeface="楷体_GB2312" pitchFamily="49" charset="-122"/>
            </a:endParaRPr>
          </a:p>
        </p:txBody>
      </p:sp>
      <p:sp>
        <p:nvSpPr>
          <p:cNvPr id="15381" name="Line 21"/>
          <p:cNvSpPr/>
          <p:nvPr/>
        </p:nvSpPr>
        <p:spPr>
          <a:xfrm>
            <a:off x="6500813" y="2452688"/>
            <a:ext cx="0" cy="3024187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5382" name="Text Box 22"/>
          <p:cNvSpPr txBox="1"/>
          <p:nvPr/>
        </p:nvSpPr>
        <p:spPr>
          <a:xfrm>
            <a:off x="6948488" y="3651250"/>
            <a:ext cx="17716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rgbClr val="FF3300"/>
                </a:solidFill>
                <a:latin typeface="楷体_GB2312" pitchFamily="49" charset="-122"/>
              </a:rPr>
              <a:t>AB=AC</a:t>
            </a:r>
            <a:endParaRPr lang="en-US" altLang="zh-CN" sz="3600" b="1" dirty="0">
              <a:solidFill>
                <a:srgbClr val="FF3300"/>
              </a:solidFill>
              <a:latin typeface="楷体_GB2312" pitchFamily="49" charset="-122"/>
            </a:endParaRPr>
          </a:p>
        </p:txBody>
      </p:sp>
      <p:sp>
        <p:nvSpPr>
          <p:cNvPr id="15383" name="Text Box 23"/>
          <p:cNvSpPr txBox="1"/>
          <p:nvPr/>
        </p:nvSpPr>
        <p:spPr>
          <a:xfrm>
            <a:off x="6673850" y="4437063"/>
            <a:ext cx="24701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b="1" dirty="0">
                <a:solidFill>
                  <a:srgbClr val="800000"/>
                </a:solidFill>
                <a:latin typeface="华文新魏" pitchFamily="2" charset="-122"/>
                <a:ea typeface="楷体_GB2312" pitchFamily="49" charset="-122"/>
              </a:rPr>
              <a:t>等腰三角形</a:t>
            </a:r>
            <a:endParaRPr lang="zh-CN" altLang="en-US" sz="3600" b="1" dirty="0">
              <a:solidFill>
                <a:srgbClr val="800000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6165" name="矩形 16"/>
          <p:cNvSpPr/>
          <p:nvPr/>
        </p:nvSpPr>
        <p:spPr>
          <a:xfrm>
            <a:off x="0" y="152400"/>
            <a:ext cx="2963863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b="1" dirty="0">
                <a:solidFill>
                  <a:srgbClr val="FF3300"/>
                </a:solidFill>
                <a:latin typeface="楷体_GB2312" pitchFamily="49" charset="-122"/>
                <a:ea typeface="华文行楷" pitchFamily="2" charset="-122"/>
              </a:rPr>
              <a:t>活动（一）：</a:t>
            </a:r>
            <a:endParaRPr lang="zh-CN" altLang="en-US" sz="36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166" name="Text Box 6"/>
          <p:cNvSpPr txBox="1"/>
          <p:nvPr/>
        </p:nvSpPr>
        <p:spPr>
          <a:xfrm>
            <a:off x="2133600" y="152400"/>
            <a:ext cx="751522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      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实践探索，感受特征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7" name="Text Box 44"/>
          <p:cNvSpPr txBox="1">
            <a:spLocks noChangeArrowheads="1"/>
          </p:cNvSpPr>
          <p:nvPr/>
        </p:nvSpPr>
        <p:spPr bwMode="auto">
          <a:xfrm>
            <a:off x="0" y="674370"/>
            <a:ext cx="609600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0" normalizeH="0" baseline="0" noProof="0" dirty="0">
                <a:solidFill>
                  <a:schemeClr val="accent1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   </a:t>
            </a:r>
            <a:r>
              <a:rPr kumimoji="0" lang="zh-CN" altLang="en-US" sz="2800" b="1" kern="1200" cap="none" spc="0" normalizeH="0" baseline="0" noProof="0" dirty="0">
                <a:solidFill>
                  <a:schemeClr val="accent1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材料</a:t>
            </a:r>
            <a:r>
              <a:rPr kumimoji="0" lang="en-US" altLang="zh-CN" sz="2800" b="1" kern="1200" cap="none" spc="0" normalizeH="0" baseline="0" noProof="0" dirty="0">
                <a:solidFill>
                  <a:schemeClr val="accent1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: </a:t>
            </a:r>
            <a:r>
              <a:rPr kumimoji="0" lang="zh-CN" altLang="en-US" sz="2800" b="1" kern="1200" cap="none" spc="0" normalizeH="0" baseline="0" noProof="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剪刀、一张矩形纸</a:t>
            </a:r>
            <a:endParaRPr kumimoji="0" lang="zh-CN" altLang="en-US" sz="2800" b="1" kern="1200" cap="none" spc="0" normalizeH="0" baseline="0" noProof="0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8" name="Text Box 45"/>
          <p:cNvSpPr txBox="1">
            <a:spLocks noChangeArrowheads="1"/>
          </p:cNvSpPr>
          <p:nvPr/>
        </p:nvSpPr>
        <p:spPr bwMode="auto">
          <a:xfrm>
            <a:off x="3357880" y="639445"/>
            <a:ext cx="7468235" cy="18148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0" normalizeH="0" baseline="0" noProof="0" dirty="0">
                <a:solidFill>
                  <a:schemeClr val="accent1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          </a:t>
            </a:r>
            <a:r>
              <a:rPr kumimoji="0" lang="zh-CN" altLang="en-US" sz="2800" b="1" kern="1200" cap="none" spc="0" normalizeH="0" baseline="0" noProof="0" dirty="0">
                <a:solidFill>
                  <a:schemeClr val="accent1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方法</a:t>
            </a:r>
            <a:r>
              <a:rPr kumimoji="0" lang="zh-CN" altLang="en-US" sz="2800" b="1" kern="1200" cap="none" spc="0" normalizeH="0" baseline="0" noProof="0" dirty="0">
                <a:solidFill>
                  <a:schemeClr val="accent1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  <a:cs typeface="+mn-cs"/>
                <a:sym typeface="Wingdings" panose="05000000000000000000" pitchFamily="2" charset="2"/>
              </a:rPr>
              <a:t>：</a:t>
            </a:r>
            <a:endParaRPr kumimoji="0" lang="zh-CN" altLang="en-US" sz="2800" b="1" kern="1200" cap="none" spc="0" normalizeH="0" baseline="0" noProof="0" dirty="0">
              <a:solidFill>
                <a:schemeClr val="accent1">
                  <a:lumMod val="50000"/>
                </a:schemeClr>
              </a:solidFill>
              <a:latin typeface="楷体_GB2312" pitchFamily="49" charset="-122"/>
              <a:ea typeface="楷体_GB2312" pitchFamily="49" charset="-122"/>
              <a:cs typeface="+mn-cs"/>
              <a:sym typeface="Wingdings" panose="05000000000000000000" pitchFamily="2" charset="2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cs"/>
                <a:sym typeface="Wingdings" panose="05000000000000000000" pitchFamily="2" charset="2"/>
              </a:rPr>
              <a:t>（</a:t>
            </a:r>
            <a:r>
              <a:rPr kumimoji="0" lang="en-US" altLang="zh-CN" sz="2800" b="1" kern="1200" cap="none" spc="0" normalizeH="0" baseline="0" noProof="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cs"/>
                <a:sym typeface="Wingdings" panose="05000000000000000000" pitchFamily="2" charset="2"/>
              </a:rPr>
              <a:t>1</a:t>
            </a:r>
            <a:r>
              <a:rPr kumimoji="0" lang="zh-CN" altLang="en-US" sz="2800" b="1" kern="1200" cap="none" spc="0" normalizeH="0" baseline="0" noProof="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cs"/>
                <a:sym typeface="Wingdings" panose="05000000000000000000" pitchFamily="2" charset="2"/>
              </a:rPr>
              <a:t>）</a:t>
            </a:r>
            <a:r>
              <a:rPr kumimoji="0" lang="zh-CN" altLang="en-US" sz="2800" b="1" kern="1200" cap="none" spc="0" normalizeH="0" baseline="0" noProof="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先将矩形纸按图中虚线对折；</a:t>
            </a:r>
            <a:endParaRPr kumimoji="0" lang="zh-CN" altLang="en-US" sz="2800" b="1" kern="1200" cap="none" spc="0" normalizeH="0" baseline="0" noProof="0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（</a:t>
            </a:r>
            <a:r>
              <a:rPr kumimoji="0" lang="en-US" altLang="zh-CN" sz="2800" b="1" kern="1200" cap="none" spc="0" normalizeH="0" baseline="0" noProof="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2</a:t>
            </a:r>
            <a:r>
              <a:rPr kumimoji="0" lang="zh-CN" altLang="en-US" sz="2800" b="1" kern="1200" cap="none" spc="0" normalizeH="0" baseline="0" noProof="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）剪去阴影部分；</a:t>
            </a:r>
            <a:endParaRPr kumimoji="0" lang="zh-CN" altLang="en-US" sz="2800" b="1" kern="1200" cap="none" spc="0" normalizeH="0" baseline="0" noProof="0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（</a:t>
            </a:r>
            <a:r>
              <a:rPr kumimoji="0" lang="en-US" altLang="zh-CN" sz="2800" b="1" kern="1200" cap="none" spc="0" normalizeH="0" baseline="0" noProof="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3</a:t>
            </a:r>
            <a:r>
              <a:rPr kumimoji="0" lang="zh-CN" altLang="en-US" sz="2800" b="1" kern="1200" cap="none" spc="0" normalizeH="0" baseline="0" noProof="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）将剩余部分展开。</a:t>
            </a:r>
            <a:endParaRPr kumimoji="0" lang="zh-CN" altLang="en-US" sz="2800" b="1" kern="1200" cap="none" spc="0" normalizeH="0" baseline="0" noProof="0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169" name="Text Box 55"/>
          <p:cNvSpPr txBox="1"/>
          <p:nvPr/>
        </p:nvSpPr>
        <p:spPr>
          <a:xfrm>
            <a:off x="3276600" y="2133600"/>
            <a:ext cx="5410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     </a:t>
            </a:r>
            <a:endParaRPr lang="en-US" altLang="zh-CN" sz="28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7" presetClass="exit" presetSubtype="4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2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000"/>
                            </p:stCondLst>
                            <p:childTnLst>
                              <p:par>
                                <p:cTn id="5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96296E-6 L 0.34549 0.0997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00" y="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7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3000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0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0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0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7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0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3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50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1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2" grpId="1" animBg="1"/>
      <p:bldP spid="15363" grpId="0" animBg="1"/>
      <p:bldP spid="15363" grpId="1" animBg="1"/>
      <p:bldP spid="15364" grpId="0" animBg="1"/>
      <p:bldP spid="15364" grpId="1" animBg="1"/>
      <p:bldP spid="15365" grpId="0" animBg="1"/>
      <p:bldP spid="15365" grpId="1" animBg="1"/>
      <p:bldP spid="15378" grpId="0"/>
      <p:bldP spid="15379" grpId="0"/>
      <p:bldP spid="15380" grpId="0"/>
      <p:bldP spid="15382" grpId="0"/>
      <p:bldP spid="153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609600" y="5029200"/>
            <a:ext cx="9144000" cy="1143000"/>
          </a:xfrm>
          <a:ln/>
        </p:spPr>
        <p:txBody>
          <a:bodyPr anchor="ctr"/>
          <a:p>
            <a:r>
              <a:rPr lang="en-US" altLang="zh-CN" sz="4200" b="1" dirty="0">
                <a:solidFill>
                  <a:schemeClr val="tx1"/>
                </a:solidFill>
              </a:rPr>
              <a:t>(1)</a:t>
            </a:r>
            <a:r>
              <a:rPr lang="zh-CN" altLang="en-US" sz="4200" b="1" dirty="0">
                <a:solidFill>
                  <a:schemeClr val="tx1"/>
                </a:solidFill>
              </a:rPr>
              <a:t>等腰三角形是轴对称图形吗</a:t>
            </a:r>
            <a:r>
              <a:rPr lang="en-US" altLang="zh-CN" sz="4200" b="1" dirty="0">
                <a:solidFill>
                  <a:schemeClr val="tx1"/>
                </a:solidFill>
              </a:rPr>
              <a:t>?</a:t>
            </a:r>
            <a:endParaRPr lang="en-US" altLang="zh-CN" sz="4200" b="1" dirty="0">
              <a:solidFill>
                <a:schemeClr val="tx1"/>
              </a:solidFill>
              <a:hlinkClick r:id="rId1" action="ppaction://hlinksldjump"/>
            </a:endParaRPr>
          </a:p>
        </p:txBody>
      </p:sp>
      <p:sp>
        <p:nvSpPr>
          <p:cNvPr id="11268" name="矩形 16"/>
          <p:cNvSpPr/>
          <p:nvPr/>
        </p:nvSpPr>
        <p:spPr>
          <a:xfrm>
            <a:off x="228600" y="304800"/>
            <a:ext cx="295433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3300"/>
                </a:solidFill>
                <a:latin typeface="楷体_GB2312" pitchFamily="49" charset="-122"/>
                <a:ea typeface="华文行楷" pitchFamily="2" charset="-122"/>
              </a:rPr>
              <a:t>活动（二）：</a:t>
            </a:r>
            <a:endParaRPr lang="zh-CN" altLang="en-US" sz="40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83255" y="304800"/>
            <a:ext cx="54102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 dirty="0">
                <a:solidFill>
                  <a:schemeClr val="accent5">
                    <a:lumMod val="50000"/>
                  </a:schemeClr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观察实验，猜出性质</a:t>
            </a:r>
            <a:endParaRPr kumimoji="0" lang="zh-CN" altLang="en-US" sz="4000" b="1" kern="1200" cap="none" spc="0" normalizeH="0" baseline="0" noProof="0" dirty="0">
              <a:solidFill>
                <a:schemeClr val="accent5">
                  <a:lumMod val="50000"/>
                </a:schemeClr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1270" name="" r:id="rId2" imgW="7467600" imgH="3736975"/>
        </mc:Choice>
        <mc:Fallback>
          <p:control name="" r:id="rId2" imgW="7467600" imgH="3736975">
            <p:pic>
              <p:nvPicPr>
                <p:cNvPr id="0" name="ShockwaveFlash2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62000" y="1143000"/>
                  <a:ext cx="7467600" cy="3736975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未知"/>
          <p:cNvSpPr/>
          <p:nvPr/>
        </p:nvSpPr>
        <p:spPr>
          <a:xfrm>
            <a:off x="5805488" y="3679825"/>
            <a:ext cx="2736850" cy="1511300"/>
          </a:xfrm>
          <a:custGeom>
            <a:avLst/>
            <a:gdLst>
              <a:gd name="txL" fmla="*/ 0 w 1724"/>
              <a:gd name="txT" fmla="*/ 0 h 952"/>
              <a:gd name="txR" fmla="*/ 1724 w 1724"/>
              <a:gd name="txB" fmla="*/ 952 h 952"/>
            </a:gdLst>
            <a:ahLst/>
            <a:cxnLst>
              <a:cxn ang="0">
                <a:pos x="0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0"/>
              </a:cxn>
            </a:cxnLst>
            <a:rect l="txL" t="txT" r="txR" b="txB"/>
            <a:pathLst>
              <a:path w="1724" h="952">
                <a:moveTo>
                  <a:pt x="0" y="0"/>
                </a:moveTo>
                <a:lnTo>
                  <a:pt x="1724" y="0"/>
                </a:lnTo>
                <a:lnTo>
                  <a:pt x="1724" y="95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388" name="未知"/>
          <p:cNvSpPr/>
          <p:nvPr/>
        </p:nvSpPr>
        <p:spPr>
          <a:xfrm>
            <a:off x="5808663" y="3652838"/>
            <a:ext cx="2736850" cy="1511300"/>
          </a:xfrm>
          <a:custGeom>
            <a:avLst/>
            <a:gdLst>
              <a:gd name="txL" fmla="*/ 0 w 1724"/>
              <a:gd name="txT" fmla="*/ 0 h 952"/>
              <a:gd name="txR" fmla="*/ 1724 w 1724"/>
              <a:gd name="txB" fmla="*/ 952 h 952"/>
            </a:gdLst>
            <a:ahLst/>
            <a:cxnLst>
              <a:cxn ang="0">
                <a:pos x="0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0"/>
              </a:cxn>
            </a:cxnLst>
            <a:rect l="txL" t="txT" r="txR" b="txB"/>
            <a:pathLst>
              <a:path w="1724" h="952">
                <a:moveTo>
                  <a:pt x="0" y="0"/>
                </a:moveTo>
                <a:lnTo>
                  <a:pt x="1724" y="0"/>
                </a:lnTo>
                <a:lnTo>
                  <a:pt x="1724" y="95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389" name="未知"/>
          <p:cNvSpPr/>
          <p:nvPr/>
        </p:nvSpPr>
        <p:spPr>
          <a:xfrm flipV="1">
            <a:off x="5805488" y="2165350"/>
            <a:ext cx="2736850" cy="1511300"/>
          </a:xfrm>
          <a:custGeom>
            <a:avLst/>
            <a:gdLst>
              <a:gd name="txL" fmla="*/ 0 w 1724"/>
              <a:gd name="txT" fmla="*/ 0 h 952"/>
              <a:gd name="txR" fmla="*/ 1724 w 1724"/>
              <a:gd name="txB" fmla="*/ 952 h 952"/>
            </a:gdLst>
            <a:ahLst/>
            <a:cxnLst>
              <a:cxn ang="0">
                <a:pos x="0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0"/>
              </a:cxn>
            </a:cxnLst>
            <a:rect l="txL" t="txT" r="txR" b="txB"/>
            <a:pathLst>
              <a:path w="1724" h="952">
                <a:moveTo>
                  <a:pt x="0" y="0"/>
                </a:moveTo>
                <a:lnTo>
                  <a:pt x="1724" y="0"/>
                </a:lnTo>
                <a:lnTo>
                  <a:pt x="1724" y="95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390" name="Line 6"/>
          <p:cNvSpPr/>
          <p:nvPr/>
        </p:nvSpPr>
        <p:spPr>
          <a:xfrm flipV="1">
            <a:off x="5807075" y="2160588"/>
            <a:ext cx="2736850" cy="1512887"/>
          </a:xfrm>
          <a:prstGeom prst="line">
            <a:avLst/>
          </a:prstGeom>
          <a:ln w="3810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391" name="Line 7"/>
          <p:cNvSpPr/>
          <p:nvPr/>
        </p:nvSpPr>
        <p:spPr>
          <a:xfrm>
            <a:off x="5792788" y="3659188"/>
            <a:ext cx="2736850" cy="1512887"/>
          </a:xfrm>
          <a:prstGeom prst="line">
            <a:avLst/>
          </a:prstGeom>
          <a:ln w="3810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392" name="Text Box 8"/>
          <p:cNvSpPr txBox="1"/>
          <p:nvPr/>
        </p:nvSpPr>
        <p:spPr>
          <a:xfrm>
            <a:off x="5534025" y="3068638"/>
            <a:ext cx="477838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latin typeface="楷体_GB2312" pitchFamily="49" charset="-122"/>
              </a:rPr>
              <a:t>A</a:t>
            </a:r>
            <a:endParaRPr lang="en-US" altLang="zh-CN" sz="3200" b="1" dirty="0">
              <a:latin typeface="楷体_GB2312" pitchFamily="49" charset="-122"/>
            </a:endParaRPr>
          </a:p>
        </p:txBody>
      </p:sp>
      <p:sp>
        <p:nvSpPr>
          <p:cNvPr id="16393" name="Text Box 9"/>
          <p:cNvSpPr txBox="1"/>
          <p:nvPr/>
        </p:nvSpPr>
        <p:spPr>
          <a:xfrm>
            <a:off x="8558213" y="1916113"/>
            <a:ext cx="477837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latin typeface="楷体_GB2312" pitchFamily="49" charset="-122"/>
              </a:rPr>
              <a:t>B</a:t>
            </a:r>
            <a:endParaRPr lang="en-US" altLang="zh-CN" sz="3200" b="1" dirty="0">
              <a:latin typeface="楷体_GB2312" pitchFamily="49" charset="-122"/>
            </a:endParaRPr>
          </a:p>
        </p:txBody>
      </p:sp>
      <p:sp>
        <p:nvSpPr>
          <p:cNvPr id="16394" name="Text Box 10"/>
          <p:cNvSpPr txBox="1"/>
          <p:nvPr/>
        </p:nvSpPr>
        <p:spPr>
          <a:xfrm>
            <a:off x="8526463" y="4937125"/>
            <a:ext cx="477837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latin typeface="楷体_GB2312" pitchFamily="49" charset="-122"/>
              </a:rPr>
              <a:t>C</a:t>
            </a:r>
            <a:endParaRPr lang="en-US" altLang="zh-CN" sz="3200" b="1" dirty="0">
              <a:latin typeface="楷体_GB2312" pitchFamily="49" charset="-122"/>
            </a:endParaRPr>
          </a:p>
        </p:txBody>
      </p:sp>
      <p:sp>
        <p:nvSpPr>
          <p:cNvPr id="16395" name="Line 11"/>
          <p:cNvSpPr/>
          <p:nvPr/>
        </p:nvSpPr>
        <p:spPr>
          <a:xfrm>
            <a:off x="8542338" y="2163763"/>
            <a:ext cx="0" cy="3024187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396" name="Text Box 12"/>
          <p:cNvSpPr txBox="1"/>
          <p:nvPr/>
        </p:nvSpPr>
        <p:spPr>
          <a:xfrm>
            <a:off x="8532813" y="3436938"/>
            <a:ext cx="477837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latin typeface="楷体_GB2312" pitchFamily="49" charset="-122"/>
              </a:rPr>
              <a:t>D</a:t>
            </a:r>
            <a:endParaRPr lang="en-US" altLang="zh-CN" sz="3200" b="1" dirty="0">
              <a:latin typeface="楷体_GB2312" pitchFamily="49" charset="-122"/>
            </a:endParaRPr>
          </a:p>
        </p:txBody>
      </p:sp>
      <p:sp>
        <p:nvSpPr>
          <p:cNvPr id="12300" name="Rectangle 13"/>
          <p:cNvSpPr/>
          <p:nvPr/>
        </p:nvSpPr>
        <p:spPr>
          <a:xfrm>
            <a:off x="228600" y="381000"/>
            <a:ext cx="8382000" cy="1077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华文新魏" pitchFamily="2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latin typeface="华文新魏" pitchFamily="2" charset="-122"/>
                <a:ea typeface="楷体_GB2312" pitchFamily="49" charset="-122"/>
              </a:rPr>
              <a:t>2</a:t>
            </a:r>
            <a:r>
              <a:rPr lang="zh-CN" altLang="en-US" sz="3200" b="1" dirty="0">
                <a:latin typeface="华文新魏" pitchFamily="2" charset="-122"/>
                <a:ea typeface="楷体_GB2312" pitchFamily="49" charset="-122"/>
              </a:rPr>
              <a:t>）把剪出的等腰三角形</a:t>
            </a:r>
            <a:r>
              <a:rPr lang="en-US" altLang="zh-CN" sz="3200" b="1" dirty="0">
                <a:latin typeface="华文新魏" pitchFamily="2" charset="-122"/>
                <a:ea typeface="楷体_GB2312" pitchFamily="49" charset="-122"/>
              </a:rPr>
              <a:t>ABC</a:t>
            </a:r>
            <a:r>
              <a:rPr lang="zh-CN" altLang="en-US" sz="3200" b="1" dirty="0">
                <a:latin typeface="华文新魏" pitchFamily="2" charset="-122"/>
                <a:ea typeface="楷体_GB2312" pitchFamily="49" charset="-122"/>
              </a:rPr>
              <a:t>沿折痕对折，找出其中重合的线段和角，填入下表：</a:t>
            </a:r>
            <a:endParaRPr lang="zh-CN" altLang="en-US" sz="3200" b="1" dirty="0">
              <a:latin typeface="华文新魏" pitchFamily="2" charset="-122"/>
              <a:ea typeface="楷体_GB2312" pitchFamily="49" charset="-122"/>
            </a:endParaRPr>
          </a:p>
        </p:txBody>
      </p:sp>
      <p:graphicFrame>
        <p:nvGraphicFramePr>
          <p:cNvPr id="12301" name="表格 12300"/>
          <p:cNvGraphicFramePr/>
          <p:nvPr/>
        </p:nvGraphicFramePr>
        <p:xfrm>
          <a:off x="457200" y="1600200"/>
          <a:ext cx="5113338" cy="2882900"/>
        </p:xfrm>
        <a:graphic>
          <a:graphicData uri="http://schemas.openxmlformats.org/drawingml/2006/table">
            <a:tbl>
              <a:tblPr/>
              <a:tblGrid>
                <a:gridCol w="2160588"/>
                <a:gridCol w="2952750"/>
              </a:tblGrid>
              <a:tr h="649288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buClr>
                          <a:schemeClr val="hlink"/>
                        </a:buClr>
                        <a:buSzPct val="70000"/>
                        <a:buNone/>
                      </a:pPr>
                      <a:r>
                        <a:rPr lang="zh-CN" altLang="en-US" b="1" dirty="0"/>
                        <a:t>重合的线段</a:t>
                      </a:r>
                      <a:endParaRPr lang="zh-CN" altLang="en-US" b="1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buClr>
                          <a:schemeClr val="hlink"/>
                        </a:buClr>
                        <a:buSzPct val="70000"/>
                        <a:buNone/>
                      </a:pPr>
                      <a:r>
                        <a:rPr lang="zh-CN" altLang="en-US" b="1" dirty="0"/>
                        <a:t>重合的角</a:t>
                      </a:r>
                      <a:endParaRPr lang="zh-CN" altLang="en-US" b="1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7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buClr>
                          <a:schemeClr val="hlink"/>
                        </a:buClr>
                        <a:buSzPct val="70000"/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buClr>
                          <a:schemeClr val="hlink"/>
                        </a:buClr>
                        <a:buSzPct val="70000"/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375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buClr>
                          <a:schemeClr val="hlink"/>
                        </a:buClr>
                        <a:buSzPct val="70000"/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buClr>
                          <a:schemeClr val="hlink"/>
                        </a:buClr>
                        <a:buSzPct val="70000"/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buClr>
                          <a:schemeClr val="hlink"/>
                        </a:buClr>
                        <a:buSzPct val="70000"/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buClr>
                          <a:schemeClr val="hlink"/>
                        </a:buClr>
                        <a:buSzPct val="70000"/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15" name="Rectangle 31"/>
          <p:cNvSpPr>
            <a:spLocks noChangeArrowheads="1"/>
          </p:cNvSpPr>
          <p:nvPr/>
        </p:nvSpPr>
        <p:spPr bwMode="auto">
          <a:xfrm>
            <a:off x="340995" y="5187950"/>
            <a:ext cx="8610600" cy="15700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+mn-cs"/>
              </a:rPr>
              <a:t>    </a:t>
            </a:r>
            <a:r>
              <a:rPr kumimoji="0" 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+mn-cs"/>
              </a:rPr>
              <a:t>等腰三角形除了两腰相等以外,你还能发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楷体" pitchFamily="2" charset="-122"/>
              <a:ea typeface="华文楷体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+mn-cs"/>
              </a:rPr>
              <a:t>现它的其他性质吗?</a:t>
            </a:r>
            <a:endParaRPr kumimoji="0" lang="zh-CN" sz="32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楷体" pitchFamily="2" charset="-122"/>
              <a:ea typeface="华文楷体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楷体" pitchFamily="2" charset="-122"/>
              <a:ea typeface="华文楷体" pitchFamily="2" charset="-122"/>
              <a:cs typeface="+mn-cs"/>
            </a:endParaRPr>
          </a:p>
        </p:txBody>
      </p:sp>
      <p:sp>
        <p:nvSpPr>
          <p:cNvPr id="16416" name="Rectangle 32"/>
          <p:cNvSpPr/>
          <p:nvPr/>
        </p:nvSpPr>
        <p:spPr>
          <a:xfrm>
            <a:off x="685800" y="2362200"/>
            <a:ext cx="18732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solidFill>
                  <a:srgbClr val="CC3300"/>
                </a:solidFill>
                <a:latin typeface="华文新魏" pitchFamily="2" charset="-122"/>
                <a:ea typeface="楷体_GB2312" pitchFamily="49" charset="-122"/>
              </a:rPr>
              <a:t>AB=AC</a:t>
            </a:r>
            <a:endParaRPr lang="en-US" altLang="zh-CN" sz="3200" b="1" dirty="0">
              <a:solidFill>
                <a:srgbClr val="CC3300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6417" name="Rectangle 33"/>
          <p:cNvSpPr/>
          <p:nvPr/>
        </p:nvSpPr>
        <p:spPr>
          <a:xfrm>
            <a:off x="685800" y="3124200"/>
            <a:ext cx="18732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solidFill>
                  <a:srgbClr val="CC3300"/>
                </a:solidFill>
                <a:latin typeface="华文新魏" pitchFamily="2" charset="-122"/>
                <a:ea typeface="楷体_GB2312" pitchFamily="49" charset="-122"/>
              </a:rPr>
              <a:t>BD=CD</a:t>
            </a:r>
            <a:endParaRPr lang="en-US" altLang="zh-CN" sz="3200" b="1" dirty="0">
              <a:solidFill>
                <a:srgbClr val="CC3300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6418" name="Rectangle 34"/>
          <p:cNvSpPr/>
          <p:nvPr/>
        </p:nvSpPr>
        <p:spPr>
          <a:xfrm>
            <a:off x="685800" y="3886200"/>
            <a:ext cx="18732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solidFill>
                  <a:srgbClr val="CC3300"/>
                </a:solidFill>
                <a:latin typeface="华文新魏" pitchFamily="2" charset="-122"/>
                <a:ea typeface="楷体_GB2312" pitchFamily="49" charset="-122"/>
              </a:rPr>
              <a:t>AD=AD</a:t>
            </a:r>
            <a:endParaRPr lang="en-US" altLang="zh-CN" sz="3200" b="1" dirty="0">
              <a:solidFill>
                <a:srgbClr val="CC3300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6419" name="Rectangle 35"/>
          <p:cNvSpPr/>
          <p:nvPr/>
        </p:nvSpPr>
        <p:spPr>
          <a:xfrm>
            <a:off x="3048000" y="2362200"/>
            <a:ext cx="18732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solidFill>
                  <a:srgbClr val="CC33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3200" b="1" dirty="0">
                <a:solidFill>
                  <a:srgbClr val="CC3300"/>
                </a:solidFill>
                <a:latin typeface="华文新魏" pitchFamily="2" charset="-122"/>
                <a:ea typeface="楷体_GB2312" pitchFamily="49" charset="-122"/>
              </a:rPr>
              <a:t>B=</a:t>
            </a:r>
            <a:r>
              <a:rPr lang="en-US" altLang="zh-CN" sz="3200" b="1" dirty="0">
                <a:solidFill>
                  <a:srgbClr val="CC33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3200" b="1" dirty="0">
                <a:solidFill>
                  <a:srgbClr val="CC3300"/>
                </a:solidFill>
                <a:latin typeface="华文新魏" pitchFamily="2" charset="-122"/>
                <a:ea typeface="楷体_GB2312" pitchFamily="49" charset="-122"/>
              </a:rPr>
              <a:t>C</a:t>
            </a:r>
            <a:endParaRPr lang="en-US" altLang="zh-CN" sz="3200" b="1" dirty="0">
              <a:solidFill>
                <a:srgbClr val="CC3300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6420" name="Rectangle 36"/>
          <p:cNvSpPr/>
          <p:nvPr/>
        </p:nvSpPr>
        <p:spPr>
          <a:xfrm>
            <a:off x="2438400" y="3124200"/>
            <a:ext cx="316865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solidFill>
                  <a:srgbClr val="CC33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3200" b="1" dirty="0">
                <a:solidFill>
                  <a:srgbClr val="CC3300"/>
                </a:solidFill>
                <a:latin typeface="华文新魏" pitchFamily="2" charset="-122"/>
                <a:ea typeface="楷体_GB2312" pitchFamily="49" charset="-122"/>
              </a:rPr>
              <a:t>ADB=</a:t>
            </a:r>
            <a:r>
              <a:rPr lang="en-US" altLang="zh-CN" sz="3200" b="1" dirty="0">
                <a:solidFill>
                  <a:srgbClr val="CC33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3200" b="1" dirty="0">
                <a:solidFill>
                  <a:srgbClr val="CC3300"/>
                </a:solidFill>
                <a:latin typeface="华文新魏" pitchFamily="2" charset="-122"/>
                <a:ea typeface="楷体_GB2312" pitchFamily="49" charset="-122"/>
              </a:rPr>
              <a:t>ADC</a:t>
            </a:r>
            <a:endParaRPr lang="en-US" altLang="zh-CN" sz="3200" b="1" dirty="0">
              <a:solidFill>
                <a:srgbClr val="CC3300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6421" name="Rectangle 37"/>
          <p:cNvSpPr/>
          <p:nvPr/>
        </p:nvSpPr>
        <p:spPr>
          <a:xfrm>
            <a:off x="2514600" y="3810000"/>
            <a:ext cx="31686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solidFill>
                  <a:srgbClr val="CC33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3200" b="1" dirty="0">
                <a:solidFill>
                  <a:srgbClr val="CC3300"/>
                </a:solidFill>
                <a:latin typeface="华文新魏" pitchFamily="2" charset="-122"/>
                <a:ea typeface="楷体_GB2312" pitchFamily="49" charset="-122"/>
              </a:rPr>
              <a:t>BAD=</a:t>
            </a:r>
            <a:r>
              <a:rPr lang="en-US" altLang="zh-CN" sz="3200" b="1" dirty="0">
                <a:solidFill>
                  <a:srgbClr val="CC3300"/>
                </a:solidFill>
                <a:latin typeface="宋体" panose="02010600030101010101" pitchFamily="2" charset="-122"/>
              </a:rPr>
              <a:t>∠</a:t>
            </a:r>
            <a:r>
              <a:rPr lang="en-US" altLang="zh-CN" sz="3200" b="1" dirty="0">
                <a:solidFill>
                  <a:srgbClr val="CC3300"/>
                </a:solidFill>
                <a:latin typeface="华文新魏" pitchFamily="2" charset="-122"/>
                <a:ea typeface="楷体_GB2312" pitchFamily="49" charset="-122"/>
              </a:rPr>
              <a:t>CAD</a:t>
            </a:r>
            <a:endParaRPr lang="en-US" altLang="zh-CN" sz="3200" b="1" dirty="0">
              <a:solidFill>
                <a:srgbClr val="CC3300"/>
              </a:solidFill>
              <a:latin typeface="华文新魏" pitchFamily="2" charset="-122"/>
              <a:ea typeface="楷体_GB2312" pitchFamily="49" charset="-122"/>
            </a:endParaRPr>
          </a:p>
        </p:txBody>
      </p:sp>
      <p:sp>
        <p:nvSpPr>
          <p:cNvPr id="12325" name="AutoShape 38"/>
          <p:cNvSpPr/>
          <p:nvPr/>
        </p:nvSpPr>
        <p:spPr>
          <a:xfrm>
            <a:off x="8172450" y="765175"/>
            <a:ext cx="914400" cy="609600"/>
          </a:xfrm>
          <a:prstGeom prst="wedgeEllipseCallout">
            <a:avLst>
              <a:gd name="adj1" fmla="val -43750"/>
              <a:gd name="adj2" fmla="val 70000"/>
            </a:avLst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endParaRPr sz="1400" b="1" dirty="0">
              <a:solidFill>
                <a:srgbClr val="000000"/>
              </a:solidFill>
              <a:latin typeface="楷体_GB2312" pitchFamily="49" charset="-122"/>
            </a:endParaRPr>
          </a:p>
        </p:txBody>
      </p:sp>
      <p:sp>
        <p:nvSpPr>
          <p:cNvPr id="12326" name="AutoShape 39"/>
          <p:cNvSpPr/>
          <p:nvPr/>
        </p:nvSpPr>
        <p:spPr>
          <a:xfrm>
            <a:off x="8172450" y="476250"/>
            <a:ext cx="1143000" cy="1028700"/>
          </a:xfrm>
          <a:prstGeom prst="verticalScroll">
            <a:avLst>
              <a:gd name="adj" fmla="val 12500"/>
            </a:avLst>
          </a:prstGeom>
          <a:noFill/>
          <a:ln w="9525">
            <a:noFill/>
          </a:ln>
        </p:spPr>
        <p:txBody>
          <a:bodyPr vert="eaVert" wrap="none" anchor="ctr">
            <a:spAutoFit/>
          </a:bodyPr>
          <a:p>
            <a:endParaRPr sz="1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327" name="AutoShape 40"/>
          <p:cNvSpPr/>
          <p:nvPr/>
        </p:nvSpPr>
        <p:spPr>
          <a:xfrm flipH="1" flipV="1">
            <a:off x="8532813" y="1412875"/>
            <a:ext cx="144462" cy="576263"/>
          </a:xfrm>
          <a:prstGeom prst="flowChartOnlineStorage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sz="1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" name="Group 33"/>
          <p:cNvGrpSpPr/>
          <p:nvPr/>
        </p:nvGrpSpPr>
        <p:grpSpPr>
          <a:xfrm>
            <a:off x="457200" y="4572000"/>
            <a:ext cx="3067050" cy="584200"/>
            <a:chOff x="418" y="2733"/>
            <a:chExt cx="1932" cy="368"/>
          </a:xfrm>
        </p:grpSpPr>
        <p:sp>
          <p:nvSpPr>
            <p:cNvPr id="12329" name="Rectangle 34"/>
            <p:cNvSpPr/>
            <p:nvPr/>
          </p:nvSpPr>
          <p:spPr>
            <a:xfrm>
              <a:off x="418" y="2733"/>
              <a:ext cx="1932" cy="368"/>
            </a:xfrm>
            <a:prstGeom prst="rect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 w="38100" cap="flat" cmpd="sng">
              <a:solidFill>
                <a:srgbClr val="CC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eaLnBrk="0" hangingPunct="0"/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隶书" pitchFamily="49" charset="-122"/>
                </a:rPr>
                <a:t>      </a:t>
              </a:r>
              <a:r>
                <a:rPr lang="zh-CN" altLang="en-US" sz="3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隶书" pitchFamily="49" charset="-122"/>
                </a:rPr>
                <a:t>大胆猜想</a:t>
              </a:r>
              <a:endParaRPr lang="zh-CN" altLang="en-US" sz="3200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endParaRPr>
            </a:p>
          </p:txBody>
        </p:sp>
        <p:pic>
          <p:nvPicPr>
            <p:cNvPr id="12330" name="Picture 35" descr="gif003[1]">
              <a:hlinkClick r:id="" action="ppaction://noaction"/>
            </p:cNvPr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18" y="2733"/>
              <a:ext cx="336" cy="336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4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3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1000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1000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1000"/>
                                        <p:tgtEl>
                                          <p:spTgt spid="16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1000"/>
                                        <p:tgtEl>
                                          <p:spTgt spid="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1000"/>
                                        <p:tgtEl>
                                          <p:spTgt spid="16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8" dur="1000"/>
                                        <p:tgtEl>
                                          <p:spTgt spid="1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/>
      <p:bldP spid="16393" grpId="0"/>
      <p:bldP spid="16394" grpId="0"/>
      <p:bldP spid="16396" grpId="0"/>
      <p:bldP spid="16415" grpId="0" bldLvl="0" animBg="1"/>
      <p:bldP spid="16416" grpId="0"/>
      <p:bldP spid="16417" grpId="0"/>
      <p:bldP spid="16418" grpId="0"/>
      <p:bldP spid="16419" grpId="0"/>
      <p:bldP spid="16420" grpId="0"/>
      <p:bldP spid="164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381635" y="1320165"/>
            <a:ext cx="8747760" cy="929640"/>
          </a:xfrm>
        </p:spPr>
        <p:txBody>
          <a:bodyPr/>
          <a:p>
            <a:r>
              <a:rPr lang="en-US" altLang="zh-CN" sz="4500" dirty="0">
                <a:solidFill>
                  <a:srgbClr val="0000F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sz="3600" b="1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+mn-cs"/>
              </a:rPr>
              <a:t>等腰三角形的两个底角相等</a:t>
            </a:r>
            <a:endParaRPr lang="zh-CN" sz="3600" b="1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楷体" pitchFamily="2" charset="-122"/>
              <a:ea typeface="华文楷体" pitchFamily="2" charset="-122"/>
              <a:cs typeface="+mn-cs"/>
            </a:endParaRPr>
          </a:p>
        </p:txBody>
      </p:sp>
      <p:grpSp>
        <p:nvGrpSpPr>
          <p:cNvPr id="13315" name="Group 78"/>
          <p:cNvGrpSpPr/>
          <p:nvPr/>
        </p:nvGrpSpPr>
        <p:grpSpPr>
          <a:xfrm>
            <a:off x="5715000" y="2280920"/>
            <a:ext cx="3108325" cy="3657600"/>
            <a:chOff x="3690" y="1549"/>
            <a:chExt cx="1910" cy="2256"/>
          </a:xfrm>
        </p:grpSpPr>
        <p:sp>
          <p:nvSpPr>
            <p:cNvPr id="13316" name="Text Box 43"/>
            <p:cNvSpPr txBox="1"/>
            <p:nvPr/>
          </p:nvSpPr>
          <p:spPr>
            <a:xfrm>
              <a:off x="4527" y="1549"/>
              <a:ext cx="287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3200" b="1" i="1" dirty="0">
                  <a:solidFill>
                    <a:schemeClr val="tx2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A</a:t>
              </a:r>
              <a:endParaRPr lang="en-US" altLang="zh-CN" sz="3200" b="1" i="1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3317" name="Text Box 44"/>
            <p:cNvSpPr txBox="1"/>
            <p:nvPr/>
          </p:nvSpPr>
          <p:spPr>
            <a:xfrm>
              <a:off x="3690" y="3440"/>
              <a:ext cx="287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3200" b="1" i="1" dirty="0">
                  <a:solidFill>
                    <a:schemeClr val="tx2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B</a:t>
              </a:r>
              <a:endParaRPr lang="en-US" altLang="zh-CN" sz="3200" b="1" i="1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3318" name="Text Box 45"/>
            <p:cNvSpPr txBox="1"/>
            <p:nvPr/>
          </p:nvSpPr>
          <p:spPr>
            <a:xfrm>
              <a:off x="5313" y="3440"/>
              <a:ext cx="287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3200" b="1" i="1" dirty="0">
                  <a:solidFill>
                    <a:schemeClr val="tx2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C</a:t>
              </a:r>
              <a:endParaRPr lang="en-US" altLang="zh-CN" sz="3200" b="1" i="1" dirty="0">
                <a:solidFill>
                  <a:schemeClr val="tx2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3319" name="Line 73"/>
            <p:cNvSpPr/>
            <p:nvPr/>
          </p:nvSpPr>
          <p:spPr>
            <a:xfrm>
              <a:off x="3940" y="3589"/>
              <a:ext cx="1419" cy="1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3320" name="Line 74"/>
            <p:cNvSpPr/>
            <p:nvPr/>
          </p:nvSpPr>
          <p:spPr>
            <a:xfrm flipH="1">
              <a:off x="3940" y="1857"/>
              <a:ext cx="713" cy="1732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3321" name="Line 75"/>
            <p:cNvSpPr/>
            <p:nvPr/>
          </p:nvSpPr>
          <p:spPr>
            <a:xfrm>
              <a:off x="4653" y="1857"/>
              <a:ext cx="706" cy="1732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9" name="Text Box 12"/>
          <p:cNvSpPr txBox="1"/>
          <p:nvPr/>
        </p:nvSpPr>
        <p:spPr>
          <a:xfrm>
            <a:off x="457200" y="3094990"/>
            <a:ext cx="661987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</a:rPr>
              <a:t>已知：在</a:t>
            </a:r>
            <a:r>
              <a:rPr lang="en-US" altLang="zh-CN" sz="3600" b="1" dirty="0">
                <a:latin typeface="Times New Roman" panose="02020603050405020304" pitchFamily="18" charset="0"/>
              </a:rPr>
              <a:t>△</a:t>
            </a:r>
            <a:r>
              <a:rPr lang="en-US" altLang="zh-CN" sz="3600" b="1" dirty="0">
                <a:latin typeface="Times New Roman" panose="02020603050405020304" pitchFamily="18" charset="0"/>
                <a:sym typeface="Wingdings 3" pitchFamily="18" charset="2"/>
              </a:rPr>
              <a:t>ABC</a:t>
            </a:r>
            <a:r>
              <a:rPr lang="zh-CN" altLang="en-US" sz="3600" b="1" dirty="0">
                <a:latin typeface="Times New Roman" panose="02020603050405020304" pitchFamily="18" charset="0"/>
                <a:sym typeface="Wingdings 3" pitchFamily="18" charset="2"/>
              </a:rPr>
              <a:t>中，</a:t>
            </a:r>
            <a:r>
              <a:rPr lang="en-US" altLang="zh-CN" sz="3600" b="1" dirty="0">
                <a:latin typeface="Times New Roman" panose="02020603050405020304" pitchFamily="18" charset="0"/>
                <a:sym typeface="Wingdings 3" pitchFamily="18" charset="2"/>
              </a:rPr>
              <a:t>AB=AC</a:t>
            </a:r>
            <a:endParaRPr lang="en-US" altLang="zh-CN" sz="3600" b="1" dirty="0"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20" name="Text Box 13"/>
          <p:cNvSpPr txBox="1"/>
          <p:nvPr/>
        </p:nvSpPr>
        <p:spPr>
          <a:xfrm>
            <a:off x="457200" y="3924300"/>
            <a:ext cx="47625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</a:rPr>
              <a:t>求证：</a:t>
            </a:r>
            <a:r>
              <a:rPr lang="en-US" altLang="zh-CN" sz="3600" b="1" dirty="0">
                <a:latin typeface="Times New Roman" panose="02020603050405020304" pitchFamily="18" charset="0"/>
              </a:rPr>
              <a:t>∠</a:t>
            </a:r>
            <a:r>
              <a:rPr lang="en-US" altLang="zh-CN" sz="3600" b="1" dirty="0">
                <a:latin typeface="Times New Roman" panose="02020603050405020304" pitchFamily="18" charset="0"/>
                <a:ea typeface="华文行楷" pitchFamily="2" charset="-122"/>
                <a:sym typeface="Symbol" panose="05050102010706020507" pitchFamily="18" charset="2"/>
              </a:rPr>
              <a:t>B=C</a:t>
            </a:r>
            <a:endParaRPr lang="en-US" altLang="zh-CN" sz="3600" b="1" dirty="0"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13326" name="矩形 27"/>
          <p:cNvSpPr/>
          <p:nvPr/>
        </p:nvSpPr>
        <p:spPr>
          <a:xfrm>
            <a:off x="177165" y="90170"/>
            <a:ext cx="3570288" cy="7699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400" b="1" dirty="0">
                <a:solidFill>
                  <a:srgbClr val="FF3300"/>
                </a:solidFill>
                <a:latin typeface="楷体_GB2312" pitchFamily="49" charset="-122"/>
                <a:ea typeface="华文行楷" pitchFamily="2" charset="-122"/>
              </a:rPr>
              <a:t>活动（三）：</a:t>
            </a:r>
            <a:endParaRPr lang="zh-CN" altLang="en-US" sz="4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327" name="Text Box 2"/>
          <p:cNvSpPr txBox="1"/>
          <p:nvPr/>
        </p:nvSpPr>
        <p:spPr>
          <a:xfrm>
            <a:off x="3573145" y="152400"/>
            <a:ext cx="5181600" cy="7080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99"/>
                </a:solidFill>
                <a:latin typeface="Times New Roman" panose="02020603050405020304" pitchFamily="18" charset="0"/>
                <a:ea typeface="华文行楷" pitchFamily="2" charset="-122"/>
              </a:rPr>
              <a:t>推理证明，论证性质</a:t>
            </a:r>
            <a:endParaRPr lang="zh-CN" altLang="en-US" sz="4000" b="1" dirty="0">
              <a:solidFill>
                <a:srgbClr val="000099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13328" name="Text Box 12"/>
          <p:cNvSpPr txBox="1"/>
          <p:nvPr/>
        </p:nvSpPr>
        <p:spPr>
          <a:xfrm>
            <a:off x="457200" y="1480185"/>
            <a:ext cx="1752600" cy="708025"/>
          </a:xfrm>
          <a:prstGeom prst="rect">
            <a:avLst/>
          </a:prstGeom>
          <a:solidFill>
            <a:srgbClr val="99CCFF"/>
          </a:solidFill>
          <a:ln w="9525" cap="flat" cmpd="sng">
            <a:prstDash val="solid"/>
            <a:miter/>
            <a:headEnd type="none" w="med" len="med"/>
            <a:tailEnd type="none" w="med" len="med"/>
          </a:ln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99CCFF"/>
            </a:extrusionClr>
          </a:sp3d>
        </p:spPr>
        <p:txBody>
          <a:bodyPr>
            <a:spAutoFit/>
            <a:flatTx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猜想</a:t>
            </a:r>
            <a:endParaRPr lang="zh-CN" altLang="en-US" sz="4000" b="1" dirty="0">
              <a:solidFill>
                <a:srgbClr val="FFFF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2222</Words>
  <Application>WPS 演示</Application>
  <PresentationFormat>在屏幕上显示</PresentationFormat>
  <Paragraphs>457</Paragraphs>
  <Slides>23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51" baseType="lpstr">
      <vt:lpstr>Arial</vt:lpstr>
      <vt:lpstr>宋体</vt:lpstr>
      <vt:lpstr>Wingdings</vt:lpstr>
      <vt:lpstr>Times New Roman</vt:lpstr>
      <vt:lpstr>楷体_GB2312</vt:lpstr>
      <vt:lpstr>华文新魏</vt:lpstr>
      <vt:lpstr>华文行楷</vt:lpstr>
      <vt:lpstr>幼圆</vt:lpstr>
      <vt:lpstr>隶书</vt:lpstr>
      <vt:lpstr>华文楷体</vt:lpstr>
      <vt:lpstr>微软雅黑</vt:lpstr>
      <vt:lpstr>Wingdings 3</vt:lpstr>
      <vt:lpstr>Symbol</vt:lpstr>
      <vt:lpstr>黑体</vt:lpstr>
      <vt:lpstr>Monotype Corsiva</vt:lpstr>
      <vt:lpstr>华文琥珀</vt:lpstr>
      <vt:lpstr>Comic Sans MS</vt:lpstr>
      <vt:lpstr>方正舒体</vt:lpstr>
      <vt:lpstr>Arial Black</vt:lpstr>
      <vt:lpstr>新宋体</vt:lpstr>
      <vt:lpstr>楷体_GB2312</vt:lpstr>
      <vt:lpstr>Arial Unicode MS</vt:lpstr>
      <vt:lpstr>Segoe Print</vt:lpstr>
      <vt:lpstr>Symbol</vt:lpstr>
      <vt:lpstr>默认设计模板</vt:lpstr>
      <vt:lpstr>1_默认设计模板</vt:lpstr>
      <vt:lpstr>MSPhotoEd.3</vt:lpstr>
      <vt:lpstr>MSPhotoEd.3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Administrator</cp:lastModifiedBy>
  <cp:revision>14</cp:revision>
  <dcterms:created xsi:type="dcterms:W3CDTF">2017-11-06T01:06:11Z</dcterms:created>
  <dcterms:modified xsi:type="dcterms:W3CDTF">2017-11-06T02:07:50Z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2052-10.1.0.6877</vt:lpwstr>
  </property>
</Properties>
</file>